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slides/slide21.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notesMasters/notesMaster1.xml" ContentType="application/vnd.openxmlformats-officedocument.presentationml.notesMaster+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10">
  <p:sldMasterIdLst>
    <p:sldMasterId id="2147483648" r:id="rId1"/>
    <p:sldMasterId id="2147483840" r:id="rId2"/>
    <p:sldMasterId id="2147483924" r:id="rId3"/>
    <p:sldMasterId id="2147483942" r:id="rId4"/>
  </p:sldMasterIdLst>
  <p:notesMasterIdLst>
    <p:notesMasterId r:id="rId26"/>
  </p:notesMasterIdLst>
  <p:sldIdLst>
    <p:sldId id="1227" r:id="rId5"/>
    <p:sldId id="1080" r:id="rId6"/>
    <p:sldId id="1230" r:id="rId7"/>
    <p:sldId id="1231" r:id="rId8"/>
    <p:sldId id="1234" r:id="rId9"/>
    <p:sldId id="1235" r:id="rId10"/>
    <p:sldId id="1232" r:id="rId11"/>
    <p:sldId id="1215" r:id="rId12"/>
    <p:sldId id="1216" r:id="rId13"/>
    <p:sldId id="1217" r:id="rId14"/>
    <p:sldId id="1218" r:id="rId15"/>
    <p:sldId id="1219" r:id="rId16"/>
    <p:sldId id="1220" r:id="rId17"/>
    <p:sldId id="1221" r:id="rId18"/>
    <p:sldId id="1222" r:id="rId19"/>
    <p:sldId id="1040" r:id="rId20"/>
    <p:sldId id="1045" r:id="rId21"/>
    <p:sldId id="1046" r:id="rId22"/>
    <p:sldId id="1047" r:id="rId23"/>
    <p:sldId id="1043" r:id="rId24"/>
    <p:sldId id="1236" r:id="rId25"/>
  </p:sldIdLst>
  <p:sldSz cx="9144000" cy="6858000" type="screen4x3"/>
  <p:notesSz cx="6858000" cy="9144000"/>
  <p:defaultTextStyle>
    <a:defPPr>
      <a:defRPr lang="fa-IR"/>
    </a:defPPr>
    <a:lvl1pPr marL="0" algn="r" defTabSz="908483" rtl="1" eaLnBrk="1" latinLnBrk="0" hangingPunct="1">
      <a:defRPr sz="1800" kern="1200">
        <a:solidFill>
          <a:schemeClr val="tx1"/>
        </a:solidFill>
        <a:latin typeface="+mn-lt"/>
        <a:ea typeface="+mn-ea"/>
        <a:cs typeface="+mn-cs"/>
      </a:defRPr>
    </a:lvl1pPr>
    <a:lvl2pPr marL="454253" algn="r" defTabSz="908483" rtl="1" eaLnBrk="1" latinLnBrk="0" hangingPunct="1">
      <a:defRPr sz="1800" kern="1200">
        <a:solidFill>
          <a:schemeClr val="tx1"/>
        </a:solidFill>
        <a:latin typeface="+mn-lt"/>
        <a:ea typeface="+mn-ea"/>
        <a:cs typeface="+mn-cs"/>
      </a:defRPr>
    </a:lvl2pPr>
    <a:lvl3pPr marL="908483" algn="r" defTabSz="908483" rtl="1" eaLnBrk="1" latinLnBrk="0" hangingPunct="1">
      <a:defRPr sz="1800" kern="1200">
        <a:solidFill>
          <a:schemeClr val="tx1"/>
        </a:solidFill>
        <a:latin typeface="+mn-lt"/>
        <a:ea typeface="+mn-ea"/>
        <a:cs typeface="+mn-cs"/>
      </a:defRPr>
    </a:lvl3pPr>
    <a:lvl4pPr marL="1362754" algn="r" defTabSz="908483" rtl="1" eaLnBrk="1" latinLnBrk="0" hangingPunct="1">
      <a:defRPr sz="1800" kern="1200">
        <a:solidFill>
          <a:schemeClr val="tx1"/>
        </a:solidFill>
        <a:latin typeface="+mn-lt"/>
        <a:ea typeface="+mn-ea"/>
        <a:cs typeface="+mn-cs"/>
      </a:defRPr>
    </a:lvl4pPr>
    <a:lvl5pPr marL="1817018" algn="r" defTabSz="908483" rtl="1" eaLnBrk="1" latinLnBrk="0" hangingPunct="1">
      <a:defRPr sz="1800" kern="1200">
        <a:solidFill>
          <a:schemeClr val="tx1"/>
        </a:solidFill>
        <a:latin typeface="+mn-lt"/>
        <a:ea typeface="+mn-ea"/>
        <a:cs typeface="+mn-cs"/>
      </a:defRPr>
    </a:lvl5pPr>
    <a:lvl6pPr marL="2271252" algn="r" defTabSz="908483" rtl="1" eaLnBrk="1" latinLnBrk="0" hangingPunct="1">
      <a:defRPr sz="1800" kern="1200">
        <a:solidFill>
          <a:schemeClr val="tx1"/>
        </a:solidFill>
        <a:latin typeface="+mn-lt"/>
        <a:ea typeface="+mn-ea"/>
        <a:cs typeface="+mn-cs"/>
      </a:defRPr>
    </a:lvl6pPr>
    <a:lvl7pPr marL="2725497" algn="r" defTabSz="908483" rtl="1" eaLnBrk="1" latinLnBrk="0" hangingPunct="1">
      <a:defRPr sz="1800" kern="1200">
        <a:solidFill>
          <a:schemeClr val="tx1"/>
        </a:solidFill>
        <a:latin typeface="+mn-lt"/>
        <a:ea typeface="+mn-ea"/>
        <a:cs typeface="+mn-cs"/>
      </a:defRPr>
    </a:lvl7pPr>
    <a:lvl8pPr marL="3179755" algn="r" defTabSz="908483" rtl="1" eaLnBrk="1" latinLnBrk="0" hangingPunct="1">
      <a:defRPr sz="1800" kern="1200">
        <a:solidFill>
          <a:schemeClr val="tx1"/>
        </a:solidFill>
        <a:latin typeface="+mn-lt"/>
        <a:ea typeface="+mn-ea"/>
        <a:cs typeface="+mn-cs"/>
      </a:defRPr>
    </a:lvl8pPr>
    <a:lvl9pPr marL="3633999" algn="r" defTabSz="908483"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FBFBFB"/>
    <a:srgbClr val="FFFFCC"/>
    <a:srgbClr val="EEA4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721" autoAdjust="0"/>
    <p:restoredTop sz="90036" autoAdjust="0"/>
  </p:normalViewPr>
  <p:slideViewPr>
    <p:cSldViewPr>
      <p:cViewPr varScale="1">
        <p:scale>
          <a:sx n="74" d="100"/>
          <a:sy n="74" d="100"/>
        </p:scale>
        <p:origin x="1194"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42252"/>
    </p:cViewPr>
  </p:sorterViewPr>
  <p:notesViewPr>
    <p:cSldViewPr>
      <p:cViewPr varScale="1">
        <p:scale>
          <a:sx n="56" d="100"/>
          <a:sy n="56" d="100"/>
        </p:scale>
        <p:origin x="-283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ustomXml" Target="../customXml/item4.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ustomXml" Target="../customXml/item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8E7AE938-956D-44D7-9A14-06AADA6D08F6}" type="datetimeFigureOut">
              <a:rPr lang="fa-IR" smtClean="0"/>
              <a:pPr/>
              <a:t>12/01/1441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B32DF168-038F-4346-B090-25B84F105D84}" type="slidenum">
              <a:rPr lang="fa-IR" smtClean="0"/>
              <a:pPr/>
              <a:t>‹#›</a:t>
            </a:fld>
            <a:endParaRPr lang="fa-IR"/>
          </a:p>
        </p:txBody>
      </p:sp>
    </p:spTree>
    <p:extLst>
      <p:ext uri="{BB962C8B-B14F-4D97-AF65-F5344CB8AC3E}">
        <p14:creationId xmlns:p14="http://schemas.microsoft.com/office/powerpoint/2010/main" val="1963562157"/>
      </p:ext>
    </p:extLst>
  </p:cSld>
  <p:clrMap bg1="lt1" tx1="dk1" bg2="lt2" tx2="dk2" accent1="accent1" accent2="accent2" accent3="accent3" accent4="accent4" accent5="accent5" accent6="accent6" hlink="hlink" folHlink="folHlink"/>
  <p:notesStyle>
    <a:lvl1pPr marL="0" algn="r" defTabSz="908483" rtl="1" eaLnBrk="1" latinLnBrk="0" hangingPunct="1">
      <a:defRPr sz="1200" kern="1200">
        <a:solidFill>
          <a:schemeClr val="tx1"/>
        </a:solidFill>
        <a:latin typeface="+mn-lt"/>
        <a:ea typeface="+mn-ea"/>
        <a:cs typeface="+mn-cs"/>
      </a:defRPr>
    </a:lvl1pPr>
    <a:lvl2pPr marL="454253" algn="r" defTabSz="908483" rtl="1" eaLnBrk="1" latinLnBrk="0" hangingPunct="1">
      <a:defRPr sz="1200" kern="1200">
        <a:solidFill>
          <a:schemeClr val="tx1"/>
        </a:solidFill>
        <a:latin typeface="+mn-lt"/>
        <a:ea typeface="+mn-ea"/>
        <a:cs typeface="+mn-cs"/>
      </a:defRPr>
    </a:lvl2pPr>
    <a:lvl3pPr marL="908483" algn="r" defTabSz="908483" rtl="1" eaLnBrk="1" latinLnBrk="0" hangingPunct="1">
      <a:defRPr sz="1200" kern="1200">
        <a:solidFill>
          <a:schemeClr val="tx1"/>
        </a:solidFill>
        <a:latin typeface="+mn-lt"/>
        <a:ea typeface="+mn-ea"/>
        <a:cs typeface="+mn-cs"/>
      </a:defRPr>
    </a:lvl3pPr>
    <a:lvl4pPr marL="1362754" algn="r" defTabSz="908483" rtl="1" eaLnBrk="1" latinLnBrk="0" hangingPunct="1">
      <a:defRPr sz="1200" kern="1200">
        <a:solidFill>
          <a:schemeClr val="tx1"/>
        </a:solidFill>
        <a:latin typeface="+mn-lt"/>
        <a:ea typeface="+mn-ea"/>
        <a:cs typeface="+mn-cs"/>
      </a:defRPr>
    </a:lvl4pPr>
    <a:lvl5pPr marL="1817018" algn="r" defTabSz="908483" rtl="1" eaLnBrk="1" latinLnBrk="0" hangingPunct="1">
      <a:defRPr sz="1200" kern="1200">
        <a:solidFill>
          <a:schemeClr val="tx1"/>
        </a:solidFill>
        <a:latin typeface="+mn-lt"/>
        <a:ea typeface="+mn-ea"/>
        <a:cs typeface="+mn-cs"/>
      </a:defRPr>
    </a:lvl5pPr>
    <a:lvl6pPr marL="2271252" algn="r" defTabSz="908483" rtl="1" eaLnBrk="1" latinLnBrk="0" hangingPunct="1">
      <a:defRPr sz="1200" kern="1200">
        <a:solidFill>
          <a:schemeClr val="tx1"/>
        </a:solidFill>
        <a:latin typeface="+mn-lt"/>
        <a:ea typeface="+mn-ea"/>
        <a:cs typeface="+mn-cs"/>
      </a:defRPr>
    </a:lvl6pPr>
    <a:lvl7pPr marL="2725497" algn="r" defTabSz="908483" rtl="1" eaLnBrk="1" latinLnBrk="0" hangingPunct="1">
      <a:defRPr sz="1200" kern="1200">
        <a:solidFill>
          <a:schemeClr val="tx1"/>
        </a:solidFill>
        <a:latin typeface="+mn-lt"/>
        <a:ea typeface="+mn-ea"/>
        <a:cs typeface="+mn-cs"/>
      </a:defRPr>
    </a:lvl7pPr>
    <a:lvl8pPr marL="3179755" algn="r" defTabSz="908483" rtl="1" eaLnBrk="1" latinLnBrk="0" hangingPunct="1">
      <a:defRPr sz="1200" kern="1200">
        <a:solidFill>
          <a:schemeClr val="tx1"/>
        </a:solidFill>
        <a:latin typeface="+mn-lt"/>
        <a:ea typeface="+mn-ea"/>
        <a:cs typeface="+mn-cs"/>
      </a:defRPr>
    </a:lvl8pPr>
    <a:lvl9pPr marL="3633999" algn="r" defTabSz="908483"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53" indent="0" algn="ctr">
              <a:buNone/>
              <a:defRPr>
                <a:solidFill>
                  <a:schemeClr val="tx1">
                    <a:tint val="75000"/>
                  </a:schemeClr>
                </a:solidFill>
              </a:defRPr>
            </a:lvl2pPr>
            <a:lvl3pPr marL="908483" indent="0" algn="ctr">
              <a:buNone/>
              <a:defRPr>
                <a:solidFill>
                  <a:schemeClr val="tx1">
                    <a:tint val="75000"/>
                  </a:schemeClr>
                </a:solidFill>
              </a:defRPr>
            </a:lvl3pPr>
            <a:lvl4pPr marL="1362754" indent="0" algn="ctr">
              <a:buNone/>
              <a:defRPr>
                <a:solidFill>
                  <a:schemeClr val="tx1">
                    <a:tint val="75000"/>
                  </a:schemeClr>
                </a:solidFill>
              </a:defRPr>
            </a:lvl4pPr>
            <a:lvl5pPr marL="1817018" indent="0" algn="ctr">
              <a:buNone/>
              <a:defRPr>
                <a:solidFill>
                  <a:schemeClr val="tx1">
                    <a:tint val="75000"/>
                  </a:schemeClr>
                </a:solidFill>
              </a:defRPr>
            </a:lvl5pPr>
            <a:lvl6pPr marL="2271252" indent="0" algn="ctr">
              <a:buNone/>
              <a:defRPr>
                <a:solidFill>
                  <a:schemeClr val="tx1">
                    <a:tint val="75000"/>
                  </a:schemeClr>
                </a:solidFill>
              </a:defRPr>
            </a:lvl6pPr>
            <a:lvl7pPr marL="2725497" indent="0" algn="ctr">
              <a:buNone/>
              <a:defRPr>
                <a:solidFill>
                  <a:schemeClr val="tx1">
                    <a:tint val="75000"/>
                  </a:schemeClr>
                </a:solidFill>
              </a:defRPr>
            </a:lvl7pPr>
            <a:lvl8pPr marL="3179755" indent="0" algn="ctr">
              <a:buNone/>
              <a:defRPr>
                <a:solidFill>
                  <a:schemeClr val="tx1">
                    <a:tint val="75000"/>
                  </a:schemeClr>
                </a:solidFill>
              </a:defRPr>
            </a:lvl8pPr>
            <a:lvl9pPr marL="3633999"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2133502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214918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9"/>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61" y="27469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98483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696" indent="0" algn="ctr">
              <a:buNone/>
              <a:defRPr>
                <a:solidFill>
                  <a:schemeClr val="tx1">
                    <a:tint val="75000"/>
                  </a:schemeClr>
                </a:solidFill>
              </a:defRPr>
            </a:lvl2pPr>
            <a:lvl3pPr marL="911393" indent="0" algn="ctr">
              <a:buNone/>
              <a:defRPr>
                <a:solidFill>
                  <a:schemeClr val="tx1">
                    <a:tint val="75000"/>
                  </a:schemeClr>
                </a:solidFill>
              </a:defRPr>
            </a:lvl3pPr>
            <a:lvl4pPr marL="1367097" indent="0" algn="ctr">
              <a:buNone/>
              <a:defRPr>
                <a:solidFill>
                  <a:schemeClr val="tx1">
                    <a:tint val="75000"/>
                  </a:schemeClr>
                </a:solidFill>
              </a:defRPr>
            </a:lvl4pPr>
            <a:lvl5pPr marL="1822808" indent="0" algn="ctr">
              <a:buNone/>
              <a:defRPr>
                <a:solidFill>
                  <a:schemeClr val="tx1">
                    <a:tint val="75000"/>
                  </a:schemeClr>
                </a:solidFill>
              </a:defRPr>
            </a:lvl5pPr>
            <a:lvl6pPr marL="2278491" indent="0" algn="ctr">
              <a:buNone/>
              <a:defRPr>
                <a:solidFill>
                  <a:schemeClr val="tx1">
                    <a:tint val="75000"/>
                  </a:schemeClr>
                </a:solidFill>
              </a:defRPr>
            </a:lvl6pPr>
            <a:lvl7pPr marL="2734192" indent="0" algn="ctr">
              <a:buNone/>
              <a:defRPr>
                <a:solidFill>
                  <a:schemeClr val="tx1">
                    <a:tint val="75000"/>
                  </a:schemeClr>
                </a:solidFill>
              </a:defRPr>
            </a:lvl7pPr>
            <a:lvl8pPr marL="3189892" indent="0" algn="ctr">
              <a:buNone/>
              <a:defRPr>
                <a:solidFill>
                  <a:schemeClr val="tx1">
                    <a:tint val="75000"/>
                  </a:schemeClr>
                </a:solidFill>
              </a:defRPr>
            </a:lvl8pPr>
            <a:lvl9pPr marL="3645581"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408795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452663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solidFill>
                  <a:schemeClr val="tx1">
                    <a:tint val="75000"/>
                  </a:schemeClr>
                </a:solidFill>
              </a:defRPr>
            </a:lvl1pPr>
            <a:lvl2pPr marL="455696" indent="0">
              <a:buNone/>
              <a:defRPr sz="1800">
                <a:solidFill>
                  <a:schemeClr val="tx1">
                    <a:tint val="75000"/>
                  </a:schemeClr>
                </a:solidFill>
              </a:defRPr>
            </a:lvl2pPr>
            <a:lvl3pPr marL="911393" indent="0">
              <a:buNone/>
              <a:defRPr sz="1600">
                <a:solidFill>
                  <a:schemeClr val="tx1">
                    <a:tint val="75000"/>
                  </a:schemeClr>
                </a:solidFill>
              </a:defRPr>
            </a:lvl3pPr>
            <a:lvl4pPr marL="1367097" indent="0">
              <a:buNone/>
              <a:defRPr sz="1400">
                <a:solidFill>
                  <a:schemeClr val="tx1">
                    <a:tint val="75000"/>
                  </a:schemeClr>
                </a:solidFill>
              </a:defRPr>
            </a:lvl4pPr>
            <a:lvl5pPr marL="1822808" indent="0">
              <a:buNone/>
              <a:defRPr sz="1400">
                <a:solidFill>
                  <a:schemeClr val="tx1">
                    <a:tint val="75000"/>
                  </a:schemeClr>
                </a:solidFill>
              </a:defRPr>
            </a:lvl5pPr>
            <a:lvl6pPr marL="2278491" indent="0">
              <a:buNone/>
              <a:defRPr sz="1400">
                <a:solidFill>
                  <a:schemeClr val="tx1">
                    <a:tint val="75000"/>
                  </a:schemeClr>
                </a:solidFill>
              </a:defRPr>
            </a:lvl6pPr>
            <a:lvl7pPr marL="2734192" indent="0">
              <a:buNone/>
              <a:defRPr sz="1400">
                <a:solidFill>
                  <a:schemeClr val="tx1">
                    <a:tint val="75000"/>
                  </a:schemeClr>
                </a:solidFill>
              </a:defRPr>
            </a:lvl7pPr>
            <a:lvl8pPr marL="3189892" indent="0">
              <a:buNone/>
              <a:defRPr sz="1400">
                <a:solidFill>
                  <a:schemeClr val="tx1">
                    <a:tint val="75000"/>
                  </a:schemeClr>
                </a:solidFill>
              </a:defRPr>
            </a:lvl8pPr>
            <a:lvl9pPr marL="364558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78887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31"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728325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696" indent="0">
              <a:buNone/>
              <a:defRPr sz="2000" b="1"/>
            </a:lvl2pPr>
            <a:lvl3pPr marL="911393" indent="0">
              <a:buNone/>
              <a:defRPr sz="1800" b="1"/>
            </a:lvl3pPr>
            <a:lvl4pPr marL="1367097" indent="0">
              <a:buNone/>
              <a:defRPr sz="1600" b="1"/>
            </a:lvl4pPr>
            <a:lvl5pPr marL="1822808" indent="0">
              <a:buNone/>
              <a:defRPr sz="1600" b="1"/>
            </a:lvl5pPr>
            <a:lvl6pPr marL="2278491" indent="0">
              <a:buNone/>
              <a:defRPr sz="1600" b="1"/>
            </a:lvl6pPr>
            <a:lvl7pPr marL="2734192" indent="0">
              <a:buNone/>
              <a:defRPr sz="1600" b="1"/>
            </a:lvl7pPr>
            <a:lvl8pPr marL="3189892" indent="0">
              <a:buNone/>
              <a:defRPr sz="1600" b="1"/>
            </a:lvl8pPr>
            <a:lvl9pPr marL="364558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56" y="1535113"/>
            <a:ext cx="4041775" cy="639762"/>
          </a:xfrm>
        </p:spPr>
        <p:txBody>
          <a:bodyPr anchor="b"/>
          <a:lstStyle>
            <a:lvl1pPr marL="0" indent="0">
              <a:buNone/>
              <a:defRPr sz="2400" b="1"/>
            </a:lvl1pPr>
            <a:lvl2pPr marL="455696" indent="0">
              <a:buNone/>
              <a:defRPr sz="2000" b="1"/>
            </a:lvl2pPr>
            <a:lvl3pPr marL="911393" indent="0">
              <a:buNone/>
              <a:defRPr sz="1800" b="1"/>
            </a:lvl3pPr>
            <a:lvl4pPr marL="1367097" indent="0">
              <a:buNone/>
              <a:defRPr sz="1600" b="1"/>
            </a:lvl4pPr>
            <a:lvl5pPr marL="1822808" indent="0">
              <a:buNone/>
              <a:defRPr sz="1600" b="1"/>
            </a:lvl5pPr>
            <a:lvl6pPr marL="2278491" indent="0">
              <a:buNone/>
              <a:defRPr sz="1600" b="1"/>
            </a:lvl6pPr>
            <a:lvl7pPr marL="2734192" indent="0">
              <a:buNone/>
              <a:defRPr sz="1600" b="1"/>
            </a:lvl7pPr>
            <a:lvl8pPr marL="3189892" indent="0">
              <a:buNone/>
              <a:defRPr sz="1600" b="1"/>
            </a:lvl8pPr>
            <a:lvl9pPr marL="364558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6" y="217487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4414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032521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44421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1"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31" y="1435100"/>
            <a:ext cx="3008313" cy="4691063"/>
          </a:xfrm>
        </p:spPr>
        <p:txBody>
          <a:bodyPr/>
          <a:lstStyle>
            <a:lvl1pPr marL="0" indent="0">
              <a:buNone/>
              <a:defRPr sz="1400"/>
            </a:lvl1pPr>
            <a:lvl2pPr marL="455696" indent="0">
              <a:buNone/>
              <a:defRPr sz="1200"/>
            </a:lvl2pPr>
            <a:lvl3pPr marL="911393" indent="0">
              <a:buNone/>
              <a:defRPr sz="1000"/>
            </a:lvl3pPr>
            <a:lvl4pPr marL="1367097" indent="0">
              <a:buNone/>
              <a:defRPr sz="900"/>
            </a:lvl4pPr>
            <a:lvl5pPr marL="1822808" indent="0">
              <a:buNone/>
              <a:defRPr sz="900"/>
            </a:lvl5pPr>
            <a:lvl6pPr marL="2278491" indent="0">
              <a:buNone/>
              <a:defRPr sz="900"/>
            </a:lvl6pPr>
            <a:lvl7pPr marL="2734192" indent="0">
              <a:buNone/>
              <a:defRPr sz="900"/>
            </a:lvl7pPr>
            <a:lvl8pPr marL="3189892" indent="0">
              <a:buNone/>
              <a:defRPr sz="900"/>
            </a:lvl8pPr>
            <a:lvl9pPr marL="364558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21596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784101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5"/>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696" indent="0">
              <a:buNone/>
              <a:defRPr sz="2800"/>
            </a:lvl2pPr>
            <a:lvl3pPr marL="911393" indent="0">
              <a:buNone/>
              <a:defRPr sz="2400"/>
            </a:lvl3pPr>
            <a:lvl4pPr marL="1367097" indent="0">
              <a:buNone/>
              <a:defRPr sz="2000"/>
            </a:lvl4pPr>
            <a:lvl5pPr marL="1822808" indent="0">
              <a:buNone/>
              <a:defRPr sz="2000"/>
            </a:lvl5pPr>
            <a:lvl6pPr marL="2278491" indent="0">
              <a:buNone/>
              <a:defRPr sz="2000"/>
            </a:lvl6pPr>
            <a:lvl7pPr marL="2734192" indent="0">
              <a:buNone/>
              <a:defRPr sz="2000"/>
            </a:lvl7pPr>
            <a:lvl8pPr marL="3189892" indent="0">
              <a:buNone/>
              <a:defRPr sz="2000"/>
            </a:lvl8pPr>
            <a:lvl9pPr marL="3645581"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696" indent="0">
              <a:buNone/>
              <a:defRPr sz="1200"/>
            </a:lvl2pPr>
            <a:lvl3pPr marL="911393" indent="0">
              <a:buNone/>
              <a:defRPr sz="1000"/>
            </a:lvl3pPr>
            <a:lvl4pPr marL="1367097" indent="0">
              <a:buNone/>
              <a:defRPr sz="900"/>
            </a:lvl4pPr>
            <a:lvl5pPr marL="1822808" indent="0">
              <a:buNone/>
              <a:defRPr sz="900"/>
            </a:lvl5pPr>
            <a:lvl6pPr marL="2278491" indent="0">
              <a:buNone/>
              <a:defRPr sz="900"/>
            </a:lvl6pPr>
            <a:lvl7pPr marL="2734192" indent="0">
              <a:buNone/>
              <a:defRPr sz="900"/>
            </a:lvl7pPr>
            <a:lvl8pPr marL="3189892" indent="0">
              <a:buNone/>
              <a:defRPr sz="900"/>
            </a:lvl8pPr>
            <a:lvl9pPr marL="364558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449777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385043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9"/>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31" y="27466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873968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02E48F7B-EF3F-4A27-9FBB-659727A0FA7A}"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282879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2ACC085-8BB8-4F8E-B374-87591D03630B}"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7630090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00C972-CE14-4F56-AE65-23C6A818CC1E}"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86487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5595C132-D94F-41E9-9ED9-2E225298EF88}"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867343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8C0A87FE-6071-4DCC-A22E-D1C645921399}" type="datetime8">
              <a:rPr lang="fa-IR" smtClean="0">
                <a:solidFill>
                  <a:prstClr val="black">
                    <a:tint val="75000"/>
                  </a:prstClr>
                </a:solidFill>
              </a:rPr>
              <a:pPr/>
              <a:t>ژوئيه 21، 20</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530747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9BA69AFF-D8CE-4359-972D-9E5C0152E709}" type="datetime8">
              <a:rPr lang="fa-IR" smtClean="0">
                <a:solidFill>
                  <a:prstClr val="black">
                    <a:tint val="75000"/>
                  </a:prstClr>
                </a:solidFill>
              </a:rPr>
              <a:pPr/>
              <a:t>ژوئيه 21، 20</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358525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96FB9-0EC8-4B3A-804E-0B457F7B2115}" type="datetime8">
              <a:rPr lang="fa-IR" smtClean="0">
                <a:solidFill>
                  <a:prstClr val="black">
                    <a:tint val="75000"/>
                  </a:prstClr>
                </a:solidFill>
              </a:rPr>
              <a:pPr/>
              <a:t>ژوئيه 21، 20</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366427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74"/>
            <a:ext cx="7772400" cy="1500187"/>
          </a:xfrm>
        </p:spPr>
        <p:txBody>
          <a:bodyPr anchor="b"/>
          <a:lstStyle>
            <a:lvl1pPr marL="0" indent="0">
              <a:buNone/>
              <a:defRPr sz="2000">
                <a:solidFill>
                  <a:schemeClr val="tx1">
                    <a:tint val="75000"/>
                  </a:schemeClr>
                </a:solidFill>
              </a:defRPr>
            </a:lvl1pPr>
            <a:lvl2pPr marL="454253" indent="0">
              <a:buNone/>
              <a:defRPr sz="1800">
                <a:solidFill>
                  <a:schemeClr val="tx1">
                    <a:tint val="75000"/>
                  </a:schemeClr>
                </a:solidFill>
              </a:defRPr>
            </a:lvl2pPr>
            <a:lvl3pPr marL="908483" indent="0">
              <a:buNone/>
              <a:defRPr sz="1600">
                <a:solidFill>
                  <a:schemeClr val="tx1">
                    <a:tint val="75000"/>
                  </a:schemeClr>
                </a:solidFill>
              </a:defRPr>
            </a:lvl3pPr>
            <a:lvl4pPr marL="1362754" indent="0">
              <a:buNone/>
              <a:defRPr sz="1400">
                <a:solidFill>
                  <a:schemeClr val="tx1">
                    <a:tint val="75000"/>
                  </a:schemeClr>
                </a:solidFill>
              </a:defRPr>
            </a:lvl4pPr>
            <a:lvl5pPr marL="1817018" indent="0">
              <a:buNone/>
              <a:defRPr sz="1400">
                <a:solidFill>
                  <a:schemeClr val="tx1">
                    <a:tint val="75000"/>
                  </a:schemeClr>
                </a:solidFill>
              </a:defRPr>
            </a:lvl5pPr>
            <a:lvl6pPr marL="2271252" indent="0">
              <a:buNone/>
              <a:defRPr sz="1400">
                <a:solidFill>
                  <a:schemeClr val="tx1">
                    <a:tint val="75000"/>
                  </a:schemeClr>
                </a:solidFill>
              </a:defRPr>
            </a:lvl6pPr>
            <a:lvl7pPr marL="2725497" indent="0">
              <a:buNone/>
              <a:defRPr sz="1400">
                <a:solidFill>
                  <a:schemeClr val="tx1">
                    <a:tint val="75000"/>
                  </a:schemeClr>
                </a:solidFill>
              </a:defRPr>
            </a:lvl7pPr>
            <a:lvl8pPr marL="3179755" indent="0">
              <a:buNone/>
              <a:defRPr sz="1400">
                <a:solidFill>
                  <a:schemeClr val="tx1">
                    <a:tint val="75000"/>
                  </a:schemeClr>
                </a:solidFill>
              </a:defRPr>
            </a:lvl8pPr>
            <a:lvl9pPr marL="36339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3510062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FB50C9-5D6B-4B62-A76A-4E35C40AD4A4}"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99011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73FBFF-FD4D-4E72-9157-D2F847A0F7CE}"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57340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55BD925-18D5-40E8-ACB5-EA169D2A770E}"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746817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994BEF05-004D-476A-9565-B653B83CF138}"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337171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7BB1D5-803C-46EF-8974-565A50F628F3}"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637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12796B-3BFC-48E7-8A37-256B75FAB4EB}"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677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4BF570-43DC-477B-8F10-6391FC672E76}"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429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816ECF-9855-4825-BE9C-7A88890A3CB3}"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365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2D87D5-5FCA-4681-AD06-7677307F905E}"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903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625758-0486-4BAA-95F6-35D571F4CFA1}"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213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61"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919107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53" indent="0" algn="ctr">
              <a:buNone/>
              <a:defRPr>
                <a:solidFill>
                  <a:schemeClr val="tx1">
                    <a:tint val="75000"/>
                  </a:schemeClr>
                </a:solidFill>
              </a:defRPr>
            </a:lvl2pPr>
            <a:lvl3pPr marL="908483" indent="0" algn="ctr">
              <a:buNone/>
              <a:defRPr>
                <a:solidFill>
                  <a:schemeClr val="tx1">
                    <a:tint val="75000"/>
                  </a:schemeClr>
                </a:solidFill>
              </a:defRPr>
            </a:lvl3pPr>
            <a:lvl4pPr marL="1362754" indent="0" algn="ctr">
              <a:buNone/>
              <a:defRPr>
                <a:solidFill>
                  <a:schemeClr val="tx1">
                    <a:tint val="75000"/>
                  </a:schemeClr>
                </a:solidFill>
              </a:defRPr>
            </a:lvl4pPr>
            <a:lvl5pPr marL="1817018" indent="0" algn="ctr">
              <a:buNone/>
              <a:defRPr>
                <a:solidFill>
                  <a:schemeClr val="tx1">
                    <a:tint val="75000"/>
                  </a:schemeClr>
                </a:solidFill>
              </a:defRPr>
            </a:lvl5pPr>
            <a:lvl6pPr marL="2271252" indent="0" algn="ctr">
              <a:buNone/>
              <a:defRPr>
                <a:solidFill>
                  <a:schemeClr val="tx1">
                    <a:tint val="75000"/>
                  </a:schemeClr>
                </a:solidFill>
              </a:defRPr>
            </a:lvl6pPr>
            <a:lvl7pPr marL="2725497" indent="0" algn="ctr">
              <a:buNone/>
              <a:defRPr>
                <a:solidFill>
                  <a:schemeClr val="tx1">
                    <a:tint val="75000"/>
                  </a:schemeClr>
                </a:solidFill>
              </a:defRPr>
            </a:lvl7pPr>
            <a:lvl8pPr marL="3179755" indent="0" algn="ctr">
              <a:buNone/>
              <a:defRPr>
                <a:solidFill>
                  <a:schemeClr val="tx1">
                    <a:tint val="75000"/>
                  </a:schemeClr>
                </a:solidFill>
              </a:defRPr>
            </a:lvl8pPr>
            <a:lvl9pPr marL="3633999"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626679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8492690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74"/>
            <a:ext cx="7772400" cy="1500187"/>
          </a:xfrm>
        </p:spPr>
        <p:txBody>
          <a:bodyPr anchor="b"/>
          <a:lstStyle>
            <a:lvl1pPr marL="0" indent="0">
              <a:buNone/>
              <a:defRPr sz="2000">
                <a:solidFill>
                  <a:schemeClr val="tx1">
                    <a:tint val="75000"/>
                  </a:schemeClr>
                </a:solidFill>
              </a:defRPr>
            </a:lvl1pPr>
            <a:lvl2pPr marL="454253" indent="0">
              <a:buNone/>
              <a:defRPr sz="1800">
                <a:solidFill>
                  <a:schemeClr val="tx1">
                    <a:tint val="75000"/>
                  </a:schemeClr>
                </a:solidFill>
              </a:defRPr>
            </a:lvl2pPr>
            <a:lvl3pPr marL="908483" indent="0">
              <a:buNone/>
              <a:defRPr sz="1600">
                <a:solidFill>
                  <a:schemeClr val="tx1">
                    <a:tint val="75000"/>
                  </a:schemeClr>
                </a:solidFill>
              </a:defRPr>
            </a:lvl3pPr>
            <a:lvl4pPr marL="1362754" indent="0">
              <a:buNone/>
              <a:defRPr sz="1400">
                <a:solidFill>
                  <a:schemeClr val="tx1">
                    <a:tint val="75000"/>
                  </a:schemeClr>
                </a:solidFill>
              </a:defRPr>
            </a:lvl4pPr>
            <a:lvl5pPr marL="1817018" indent="0">
              <a:buNone/>
              <a:defRPr sz="1400">
                <a:solidFill>
                  <a:schemeClr val="tx1">
                    <a:tint val="75000"/>
                  </a:schemeClr>
                </a:solidFill>
              </a:defRPr>
            </a:lvl5pPr>
            <a:lvl6pPr marL="2271252" indent="0">
              <a:buNone/>
              <a:defRPr sz="1400">
                <a:solidFill>
                  <a:schemeClr val="tx1">
                    <a:tint val="75000"/>
                  </a:schemeClr>
                </a:solidFill>
              </a:defRPr>
            </a:lvl6pPr>
            <a:lvl7pPr marL="2725497" indent="0">
              <a:buNone/>
              <a:defRPr sz="1400">
                <a:solidFill>
                  <a:schemeClr val="tx1">
                    <a:tint val="75000"/>
                  </a:schemeClr>
                </a:solidFill>
              </a:defRPr>
            </a:lvl7pPr>
            <a:lvl8pPr marL="3179755" indent="0">
              <a:buNone/>
              <a:defRPr sz="1400">
                <a:solidFill>
                  <a:schemeClr val="tx1">
                    <a:tint val="75000"/>
                  </a:schemeClr>
                </a:solidFill>
              </a:defRPr>
            </a:lvl8pPr>
            <a:lvl9pPr marL="36339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2033053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61"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532407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53" indent="0">
              <a:buNone/>
              <a:defRPr sz="2000" b="1"/>
            </a:lvl2pPr>
            <a:lvl3pPr marL="908483" indent="0">
              <a:buNone/>
              <a:defRPr sz="1800" b="1"/>
            </a:lvl3pPr>
            <a:lvl4pPr marL="1362754" indent="0">
              <a:buNone/>
              <a:defRPr sz="1600" b="1"/>
            </a:lvl4pPr>
            <a:lvl5pPr marL="1817018" indent="0">
              <a:buNone/>
              <a:defRPr sz="1600" b="1"/>
            </a:lvl5pPr>
            <a:lvl6pPr marL="2271252" indent="0">
              <a:buNone/>
              <a:defRPr sz="1600" b="1"/>
            </a:lvl6pPr>
            <a:lvl7pPr marL="2725497" indent="0">
              <a:buNone/>
              <a:defRPr sz="1600" b="1"/>
            </a:lvl7pPr>
            <a:lvl8pPr marL="3179755" indent="0">
              <a:buNone/>
              <a:defRPr sz="1600" b="1"/>
            </a:lvl8pPr>
            <a:lvl9pPr marL="36339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253" indent="0">
              <a:buNone/>
              <a:defRPr sz="2000" b="1"/>
            </a:lvl2pPr>
            <a:lvl3pPr marL="908483" indent="0">
              <a:buNone/>
              <a:defRPr sz="1800" b="1"/>
            </a:lvl3pPr>
            <a:lvl4pPr marL="1362754" indent="0">
              <a:buNone/>
              <a:defRPr sz="1600" b="1"/>
            </a:lvl4pPr>
            <a:lvl5pPr marL="1817018" indent="0">
              <a:buNone/>
              <a:defRPr sz="1600" b="1"/>
            </a:lvl5pPr>
            <a:lvl6pPr marL="2271252" indent="0">
              <a:buNone/>
              <a:defRPr sz="1600" b="1"/>
            </a:lvl6pPr>
            <a:lvl7pPr marL="2725497" indent="0">
              <a:buNone/>
              <a:defRPr sz="1600" b="1"/>
            </a:lvl7pPr>
            <a:lvl8pPr marL="3179755" indent="0">
              <a:buNone/>
              <a:defRPr sz="1600" b="1"/>
            </a:lvl8pPr>
            <a:lvl9pPr marL="36339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6" y="217487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792419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2845290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761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1"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11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61" y="1435100"/>
            <a:ext cx="3008313" cy="4691063"/>
          </a:xfrm>
        </p:spPr>
        <p:txBody>
          <a:bodyPr/>
          <a:lstStyle>
            <a:lvl1pPr marL="0" indent="0">
              <a:buNone/>
              <a:defRPr sz="1400"/>
            </a:lvl1pPr>
            <a:lvl2pPr marL="454253" indent="0">
              <a:buNone/>
              <a:defRPr sz="1200"/>
            </a:lvl2pPr>
            <a:lvl3pPr marL="908483" indent="0">
              <a:buNone/>
              <a:defRPr sz="1000"/>
            </a:lvl3pPr>
            <a:lvl4pPr marL="1362754" indent="0">
              <a:buNone/>
              <a:defRPr sz="900"/>
            </a:lvl4pPr>
            <a:lvl5pPr marL="1817018" indent="0">
              <a:buNone/>
              <a:defRPr sz="900"/>
            </a:lvl5pPr>
            <a:lvl6pPr marL="2271252" indent="0">
              <a:buNone/>
              <a:defRPr sz="900"/>
            </a:lvl6pPr>
            <a:lvl7pPr marL="2725497" indent="0">
              <a:buNone/>
              <a:defRPr sz="900"/>
            </a:lvl7pPr>
            <a:lvl8pPr marL="3179755" indent="0">
              <a:buNone/>
              <a:defRPr sz="900"/>
            </a:lvl8pPr>
            <a:lvl9pPr marL="36339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452288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5"/>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53" indent="0">
              <a:buNone/>
              <a:defRPr sz="2800"/>
            </a:lvl2pPr>
            <a:lvl3pPr marL="908483" indent="0">
              <a:buNone/>
              <a:defRPr sz="2400"/>
            </a:lvl3pPr>
            <a:lvl4pPr marL="1362754" indent="0">
              <a:buNone/>
              <a:defRPr sz="2000"/>
            </a:lvl4pPr>
            <a:lvl5pPr marL="1817018" indent="0">
              <a:buNone/>
              <a:defRPr sz="2000"/>
            </a:lvl5pPr>
            <a:lvl6pPr marL="2271252" indent="0">
              <a:buNone/>
              <a:defRPr sz="2000"/>
            </a:lvl6pPr>
            <a:lvl7pPr marL="2725497" indent="0">
              <a:buNone/>
              <a:defRPr sz="2000"/>
            </a:lvl7pPr>
            <a:lvl8pPr marL="3179755" indent="0">
              <a:buNone/>
              <a:defRPr sz="2000"/>
            </a:lvl8pPr>
            <a:lvl9pPr marL="3633999"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53" indent="0">
              <a:buNone/>
              <a:defRPr sz="1200"/>
            </a:lvl2pPr>
            <a:lvl3pPr marL="908483" indent="0">
              <a:buNone/>
              <a:defRPr sz="1000"/>
            </a:lvl3pPr>
            <a:lvl4pPr marL="1362754" indent="0">
              <a:buNone/>
              <a:defRPr sz="900"/>
            </a:lvl4pPr>
            <a:lvl5pPr marL="1817018" indent="0">
              <a:buNone/>
              <a:defRPr sz="900"/>
            </a:lvl5pPr>
            <a:lvl6pPr marL="2271252" indent="0">
              <a:buNone/>
              <a:defRPr sz="900"/>
            </a:lvl6pPr>
            <a:lvl7pPr marL="2725497" indent="0">
              <a:buNone/>
              <a:defRPr sz="900"/>
            </a:lvl7pPr>
            <a:lvl8pPr marL="3179755" indent="0">
              <a:buNone/>
              <a:defRPr sz="900"/>
            </a:lvl8pPr>
            <a:lvl9pPr marL="36339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504975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449292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53" indent="0">
              <a:buNone/>
              <a:defRPr sz="2000" b="1"/>
            </a:lvl2pPr>
            <a:lvl3pPr marL="908483" indent="0">
              <a:buNone/>
              <a:defRPr sz="1800" b="1"/>
            </a:lvl3pPr>
            <a:lvl4pPr marL="1362754" indent="0">
              <a:buNone/>
              <a:defRPr sz="1600" b="1"/>
            </a:lvl4pPr>
            <a:lvl5pPr marL="1817018" indent="0">
              <a:buNone/>
              <a:defRPr sz="1600" b="1"/>
            </a:lvl5pPr>
            <a:lvl6pPr marL="2271252" indent="0">
              <a:buNone/>
              <a:defRPr sz="1600" b="1"/>
            </a:lvl6pPr>
            <a:lvl7pPr marL="2725497" indent="0">
              <a:buNone/>
              <a:defRPr sz="1600" b="1"/>
            </a:lvl7pPr>
            <a:lvl8pPr marL="3179755" indent="0">
              <a:buNone/>
              <a:defRPr sz="1600" b="1"/>
            </a:lvl8pPr>
            <a:lvl9pPr marL="36339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253" indent="0">
              <a:buNone/>
              <a:defRPr sz="2000" b="1"/>
            </a:lvl2pPr>
            <a:lvl3pPr marL="908483" indent="0">
              <a:buNone/>
              <a:defRPr sz="1800" b="1"/>
            </a:lvl3pPr>
            <a:lvl4pPr marL="1362754" indent="0">
              <a:buNone/>
              <a:defRPr sz="1600" b="1"/>
            </a:lvl4pPr>
            <a:lvl5pPr marL="1817018" indent="0">
              <a:buNone/>
              <a:defRPr sz="1600" b="1"/>
            </a:lvl5pPr>
            <a:lvl6pPr marL="2271252" indent="0">
              <a:buNone/>
              <a:defRPr sz="1600" b="1"/>
            </a:lvl6pPr>
            <a:lvl7pPr marL="2725497" indent="0">
              <a:buNone/>
              <a:defRPr sz="1600" b="1"/>
            </a:lvl7pPr>
            <a:lvl8pPr marL="3179755" indent="0">
              <a:buNone/>
              <a:defRPr sz="1600" b="1"/>
            </a:lvl8pPr>
            <a:lvl9pPr marL="36339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6" y="217487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8434478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9"/>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61" y="27469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93114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2112960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4171856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1"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11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61" y="1435100"/>
            <a:ext cx="3008313" cy="4691063"/>
          </a:xfrm>
        </p:spPr>
        <p:txBody>
          <a:bodyPr/>
          <a:lstStyle>
            <a:lvl1pPr marL="0" indent="0">
              <a:buNone/>
              <a:defRPr sz="1400"/>
            </a:lvl1pPr>
            <a:lvl2pPr marL="454253" indent="0">
              <a:buNone/>
              <a:defRPr sz="1200"/>
            </a:lvl2pPr>
            <a:lvl3pPr marL="908483" indent="0">
              <a:buNone/>
              <a:defRPr sz="1000"/>
            </a:lvl3pPr>
            <a:lvl4pPr marL="1362754" indent="0">
              <a:buNone/>
              <a:defRPr sz="900"/>
            </a:lvl4pPr>
            <a:lvl5pPr marL="1817018" indent="0">
              <a:buNone/>
              <a:defRPr sz="900"/>
            </a:lvl5pPr>
            <a:lvl6pPr marL="2271252" indent="0">
              <a:buNone/>
              <a:defRPr sz="900"/>
            </a:lvl6pPr>
            <a:lvl7pPr marL="2725497" indent="0">
              <a:buNone/>
              <a:defRPr sz="900"/>
            </a:lvl7pPr>
            <a:lvl8pPr marL="3179755" indent="0">
              <a:buNone/>
              <a:defRPr sz="900"/>
            </a:lvl8pPr>
            <a:lvl9pPr marL="36339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3476746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5"/>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53" indent="0">
              <a:buNone/>
              <a:defRPr sz="2800"/>
            </a:lvl2pPr>
            <a:lvl3pPr marL="908483" indent="0">
              <a:buNone/>
              <a:defRPr sz="2400"/>
            </a:lvl3pPr>
            <a:lvl4pPr marL="1362754" indent="0">
              <a:buNone/>
              <a:defRPr sz="2000"/>
            </a:lvl4pPr>
            <a:lvl5pPr marL="1817018" indent="0">
              <a:buNone/>
              <a:defRPr sz="2000"/>
            </a:lvl5pPr>
            <a:lvl6pPr marL="2271252" indent="0">
              <a:buNone/>
              <a:defRPr sz="2000"/>
            </a:lvl6pPr>
            <a:lvl7pPr marL="2725497" indent="0">
              <a:buNone/>
              <a:defRPr sz="2000"/>
            </a:lvl7pPr>
            <a:lvl8pPr marL="3179755" indent="0">
              <a:buNone/>
              <a:defRPr sz="2000"/>
            </a:lvl8pPr>
            <a:lvl9pPr marL="3633999"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53" indent="0">
              <a:buNone/>
              <a:defRPr sz="1200"/>
            </a:lvl2pPr>
            <a:lvl3pPr marL="908483" indent="0">
              <a:buNone/>
              <a:defRPr sz="1000"/>
            </a:lvl3pPr>
            <a:lvl4pPr marL="1362754" indent="0">
              <a:buNone/>
              <a:defRPr sz="900"/>
            </a:lvl4pPr>
            <a:lvl5pPr marL="1817018" indent="0">
              <a:buNone/>
              <a:defRPr sz="900"/>
            </a:lvl5pPr>
            <a:lvl6pPr marL="2271252" indent="0">
              <a:buNone/>
              <a:defRPr sz="900"/>
            </a:lvl6pPr>
            <a:lvl7pPr marL="2725497" indent="0">
              <a:buNone/>
              <a:defRPr sz="900"/>
            </a:lvl7pPr>
            <a:lvl8pPr marL="3179755" indent="0">
              <a:buNone/>
              <a:defRPr sz="900"/>
            </a:lvl8pPr>
            <a:lvl9pPr marL="36339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3217824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61" y="274638"/>
            <a:ext cx="8229600" cy="1143000"/>
          </a:xfrm>
          <a:prstGeom prst="rect">
            <a:avLst/>
          </a:prstGeom>
        </p:spPr>
        <p:txBody>
          <a:bodyPr vert="horz" lIns="90851" tIns="45425" rIns="90851" bIns="45425"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61" y="1600219"/>
            <a:ext cx="8229600" cy="4525963"/>
          </a:xfrm>
          <a:prstGeom prst="rect">
            <a:avLst/>
          </a:prstGeom>
        </p:spPr>
        <p:txBody>
          <a:bodyPr vert="horz" lIns="90851" tIns="45425" rIns="90851" bIns="45425"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61" y="6356411"/>
            <a:ext cx="2133600" cy="365125"/>
          </a:xfrm>
          <a:prstGeom prst="rect">
            <a:avLst/>
          </a:prstGeom>
        </p:spPr>
        <p:txBody>
          <a:bodyPr vert="horz" lIns="90851" tIns="45425" rIns="90851" bIns="45425" rtlCol="1" anchor="ctr"/>
          <a:lstStyle>
            <a:lvl1pPr algn="r">
              <a:defRPr sz="1200">
                <a:solidFill>
                  <a:schemeClr val="tx1">
                    <a:tint val="75000"/>
                  </a:schemeClr>
                </a:solidFill>
              </a:defRPr>
            </a:lvl1pPr>
          </a:lstStyle>
          <a:p>
            <a:fld id="{C0FE54C9-F304-4A30-8503-A4A1F391E489}" type="datetimeFigureOut">
              <a:rPr lang="fa-IR" smtClean="0"/>
              <a:pPr/>
              <a:t>12/01/1441</a:t>
            </a:fld>
            <a:endParaRPr lang="fa-IR"/>
          </a:p>
        </p:txBody>
      </p:sp>
      <p:sp>
        <p:nvSpPr>
          <p:cNvPr id="5" name="Footer Placeholder 4"/>
          <p:cNvSpPr>
            <a:spLocks noGrp="1"/>
          </p:cNvSpPr>
          <p:nvPr>
            <p:ph type="ftr" sz="quarter" idx="3"/>
          </p:nvPr>
        </p:nvSpPr>
        <p:spPr>
          <a:xfrm>
            <a:off x="3124261" y="6356411"/>
            <a:ext cx="2895600" cy="365125"/>
          </a:xfrm>
          <a:prstGeom prst="rect">
            <a:avLst/>
          </a:prstGeom>
        </p:spPr>
        <p:txBody>
          <a:bodyPr vert="horz" lIns="90851" tIns="45425" rIns="90851" bIns="45425"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411"/>
            <a:ext cx="2133600" cy="365125"/>
          </a:xfrm>
          <a:prstGeom prst="rect">
            <a:avLst/>
          </a:prstGeom>
        </p:spPr>
        <p:txBody>
          <a:bodyPr vert="horz" lIns="90851" tIns="45425" rIns="90851" bIns="45425" rtlCol="1" anchor="ctr"/>
          <a:lstStyle>
            <a:lvl1pPr algn="l">
              <a:defRPr sz="1200">
                <a:solidFill>
                  <a:schemeClr val="tx1">
                    <a:tint val="75000"/>
                  </a:schemeClr>
                </a:solidFill>
              </a:defRPr>
            </a:lvl1pPr>
          </a:lstStyle>
          <a:p>
            <a:fld id="{D675FB7F-103E-49AA-AA96-17EDD0B894D1}" type="slidenum">
              <a:rPr lang="fa-IR" smtClean="0"/>
              <a:pPr/>
              <a:t>‹#›</a:t>
            </a:fld>
            <a:endParaRPr lang="fa-IR"/>
          </a:p>
        </p:txBody>
      </p:sp>
    </p:spTree>
    <p:extLst>
      <p:ext uri="{BB962C8B-B14F-4D97-AF65-F5344CB8AC3E}">
        <p14:creationId xmlns:p14="http://schemas.microsoft.com/office/powerpoint/2010/main" val="3560307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08483" rtl="1" eaLnBrk="1" latinLnBrk="0" hangingPunct="1">
        <a:spcBef>
          <a:spcPct val="0"/>
        </a:spcBef>
        <a:buNone/>
        <a:defRPr sz="4400" kern="1200">
          <a:solidFill>
            <a:schemeClr val="tx1"/>
          </a:solidFill>
          <a:latin typeface="+mj-lt"/>
          <a:ea typeface="+mj-ea"/>
          <a:cs typeface="+mj-cs"/>
        </a:defRPr>
      </a:lvl1pPr>
    </p:titleStyle>
    <p:bodyStyle>
      <a:lvl1pPr marL="340689" indent="-340689" algn="r" defTabSz="908483"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8158" indent="-283906" algn="r" defTabSz="908483"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5626" indent="-227127" algn="r" defTabSz="908483"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9877"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4128"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98377"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2630"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06879"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1129"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08483" rtl="1" eaLnBrk="1" latinLnBrk="0" hangingPunct="1">
        <a:defRPr sz="1800" kern="1200">
          <a:solidFill>
            <a:schemeClr val="tx1"/>
          </a:solidFill>
          <a:latin typeface="+mn-lt"/>
          <a:ea typeface="+mn-ea"/>
          <a:cs typeface="+mn-cs"/>
        </a:defRPr>
      </a:lvl1pPr>
      <a:lvl2pPr marL="454253" algn="r" defTabSz="908483" rtl="1" eaLnBrk="1" latinLnBrk="0" hangingPunct="1">
        <a:defRPr sz="1800" kern="1200">
          <a:solidFill>
            <a:schemeClr val="tx1"/>
          </a:solidFill>
          <a:latin typeface="+mn-lt"/>
          <a:ea typeface="+mn-ea"/>
          <a:cs typeface="+mn-cs"/>
        </a:defRPr>
      </a:lvl2pPr>
      <a:lvl3pPr marL="908483" algn="r" defTabSz="908483" rtl="1" eaLnBrk="1" latinLnBrk="0" hangingPunct="1">
        <a:defRPr sz="1800" kern="1200">
          <a:solidFill>
            <a:schemeClr val="tx1"/>
          </a:solidFill>
          <a:latin typeface="+mn-lt"/>
          <a:ea typeface="+mn-ea"/>
          <a:cs typeface="+mn-cs"/>
        </a:defRPr>
      </a:lvl3pPr>
      <a:lvl4pPr marL="1362754" algn="r" defTabSz="908483" rtl="1" eaLnBrk="1" latinLnBrk="0" hangingPunct="1">
        <a:defRPr sz="1800" kern="1200">
          <a:solidFill>
            <a:schemeClr val="tx1"/>
          </a:solidFill>
          <a:latin typeface="+mn-lt"/>
          <a:ea typeface="+mn-ea"/>
          <a:cs typeface="+mn-cs"/>
        </a:defRPr>
      </a:lvl4pPr>
      <a:lvl5pPr marL="1817018" algn="r" defTabSz="908483" rtl="1" eaLnBrk="1" latinLnBrk="0" hangingPunct="1">
        <a:defRPr sz="1800" kern="1200">
          <a:solidFill>
            <a:schemeClr val="tx1"/>
          </a:solidFill>
          <a:latin typeface="+mn-lt"/>
          <a:ea typeface="+mn-ea"/>
          <a:cs typeface="+mn-cs"/>
        </a:defRPr>
      </a:lvl5pPr>
      <a:lvl6pPr marL="2271252" algn="r" defTabSz="908483" rtl="1" eaLnBrk="1" latinLnBrk="0" hangingPunct="1">
        <a:defRPr sz="1800" kern="1200">
          <a:solidFill>
            <a:schemeClr val="tx1"/>
          </a:solidFill>
          <a:latin typeface="+mn-lt"/>
          <a:ea typeface="+mn-ea"/>
          <a:cs typeface="+mn-cs"/>
        </a:defRPr>
      </a:lvl6pPr>
      <a:lvl7pPr marL="2725497" algn="r" defTabSz="908483" rtl="1" eaLnBrk="1" latinLnBrk="0" hangingPunct="1">
        <a:defRPr sz="1800" kern="1200">
          <a:solidFill>
            <a:schemeClr val="tx1"/>
          </a:solidFill>
          <a:latin typeface="+mn-lt"/>
          <a:ea typeface="+mn-ea"/>
          <a:cs typeface="+mn-cs"/>
        </a:defRPr>
      </a:lvl7pPr>
      <a:lvl8pPr marL="3179755" algn="r" defTabSz="908483" rtl="1" eaLnBrk="1" latinLnBrk="0" hangingPunct="1">
        <a:defRPr sz="1800" kern="1200">
          <a:solidFill>
            <a:schemeClr val="tx1"/>
          </a:solidFill>
          <a:latin typeface="+mn-lt"/>
          <a:ea typeface="+mn-ea"/>
          <a:cs typeface="+mn-cs"/>
        </a:defRPr>
      </a:lvl8pPr>
      <a:lvl9pPr marL="3633999" algn="r" defTabSz="908483"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31" y="274638"/>
            <a:ext cx="8229600" cy="1143000"/>
          </a:xfrm>
          <a:prstGeom prst="rect">
            <a:avLst/>
          </a:prstGeom>
        </p:spPr>
        <p:txBody>
          <a:bodyPr vert="horz" lIns="91139" tIns="45571" rIns="91139" bIns="45571"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31" y="1600219"/>
            <a:ext cx="8229600" cy="4525963"/>
          </a:xfrm>
          <a:prstGeom prst="rect">
            <a:avLst/>
          </a:prstGeom>
        </p:spPr>
        <p:txBody>
          <a:bodyPr vert="horz" lIns="91139" tIns="45571" rIns="91139" bIns="45571"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31" y="6356381"/>
            <a:ext cx="2133600" cy="365125"/>
          </a:xfrm>
          <a:prstGeom prst="rect">
            <a:avLst/>
          </a:prstGeom>
        </p:spPr>
        <p:txBody>
          <a:bodyPr vert="horz" lIns="91139" tIns="45571" rIns="91139" bIns="45571" rtlCol="1" anchor="ctr"/>
          <a:lstStyle>
            <a:lvl1pPr algn="r">
              <a:defRPr sz="1200">
                <a:solidFill>
                  <a:schemeClr val="tx1">
                    <a:tint val="75000"/>
                  </a:schemeClr>
                </a:solidFill>
              </a:defRPr>
            </a:lvl1pPr>
          </a:lstStyle>
          <a:p>
            <a:pPr defTabSz="911393"/>
            <a:fld id="{C0FE54C9-F304-4A30-8503-A4A1F391E489}" type="datetimeFigureOut">
              <a:rPr lang="fa-IR" smtClean="0">
                <a:solidFill>
                  <a:prstClr val="black">
                    <a:tint val="75000"/>
                  </a:prstClr>
                </a:solidFill>
              </a:rPr>
              <a:pPr defTabSz="911393"/>
              <a:t>12/01/1441</a:t>
            </a:fld>
            <a:endParaRPr lang="fa-IR">
              <a:solidFill>
                <a:prstClr val="black">
                  <a:tint val="75000"/>
                </a:prstClr>
              </a:solidFill>
            </a:endParaRPr>
          </a:p>
        </p:txBody>
      </p:sp>
      <p:sp>
        <p:nvSpPr>
          <p:cNvPr id="5" name="Footer Placeholder 4"/>
          <p:cNvSpPr>
            <a:spLocks noGrp="1"/>
          </p:cNvSpPr>
          <p:nvPr>
            <p:ph type="ftr" sz="quarter" idx="3"/>
          </p:nvPr>
        </p:nvSpPr>
        <p:spPr>
          <a:xfrm>
            <a:off x="3124231" y="6356381"/>
            <a:ext cx="2895600" cy="365125"/>
          </a:xfrm>
          <a:prstGeom prst="rect">
            <a:avLst/>
          </a:prstGeom>
        </p:spPr>
        <p:txBody>
          <a:bodyPr vert="horz" lIns="91139" tIns="45571" rIns="91139" bIns="45571" rtlCol="1" anchor="ctr"/>
          <a:lstStyle>
            <a:lvl1pPr algn="ctr">
              <a:defRPr sz="1200">
                <a:solidFill>
                  <a:schemeClr val="tx1">
                    <a:tint val="75000"/>
                  </a:schemeClr>
                </a:solidFill>
              </a:defRPr>
            </a:lvl1pPr>
          </a:lstStyle>
          <a:p>
            <a:pPr defTabSz="911393"/>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81"/>
            <a:ext cx="2133600" cy="365125"/>
          </a:xfrm>
          <a:prstGeom prst="rect">
            <a:avLst/>
          </a:prstGeom>
        </p:spPr>
        <p:txBody>
          <a:bodyPr vert="horz" lIns="91139" tIns="45571" rIns="91139" bIns="45571" rtlCol="1" anchor="ctr"/>
          <a:lstStyle>
            <a:lvl1pPr algn="l">
              <a:defRPr sz="1200">
                <a:solidFill>
                  <a:schemeClr val="tx1">
                    <a:tint val="75000"/>
                  </a:schemeClr>
                </a:solidFill>
              </a:defRPr>
            </a:lvl1pPr>
          </a:lstStyle>
          <a:p>
            <a:pPr defTabSz="911393"/>
            <a:fld id="{D675FB7F-103E-49AA-AA96-17EDD0B894D1}" type="slidenum">
              <a:rPr lang="fa-IR" smtClean="0">
                <a:solidFill>
                  <a:prstClr val="black">
                    <a:tint val="75000"/>
                  </a:prstClr>
                </a:solidFill>
              </a:rPr>
              <a:pPr defTabSz="911393"/>
              <a:t>‹#›</a:t>
            </a:fld>
            <a:endParaRPr lang="fa-IR">
              <a:solidFill>
                <a:prstClr val="black">
                  <a:tint val="75000"/>
                </a:prstClr>
              </a:solidFill>
            </a:endParaRPr>
          </a:p>
        </p:txBody>
      </p:sp>
    </p:spTree>
    <p:extLst>
      <p:ext uri="{BB962C8B-B14F-4D97-AF65-F5344CB8AC3E}">
        <p14:creationId xmlns:p14="http://schemas.microsoft.com/office/powerpoint/2010/main" val="49210235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1393" rtl="1" eaLnBrk="1" latinLnBrk="0" hangingPunct="1">
        <a:spcBef>
          <a:spcPct val="0"/>
        </a:spcBef>
        <a:buNone/>
        <a:defRPr sz="4400" kern="1200">
          <a:solidFill>
            <a:schemeClr val="tx1"/>
          </a:solidFill>
          <a:latin typeface="+mj-lt"/>
          <a:ea typeface="+mj-ea"/>
          <a:cs typeface="+mj-cs"/>
        </a:defRPr>
      </a:lvl1pPr>
    </p:titleStyle>
    <p:bodyStyle>
      <a:lvl1pPr marL="341776" indent="-341776" algn="r" defTabSz="911393"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0511" indent="-284811" algn="r" defTabSz="911393"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9246" indent="-227848" algn="r" defTabSz="911393"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4946" indent="-227848" algn="r" defTabSz="91139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0645" indent="-227848" algn="r" defTabSz="91139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6342" indent="-227848" algn="r" defTabSz="91139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2042" indent="-227848" algn="r" defTabSz="91139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7740" indent="-227848" algn="r" defTabSz="91139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3439" indent="-227848" algn="r" defTabSz="91139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11393" rtl="1" eaLnBrk="1" latinLnBrk="0" hangingPunct="1">
        <a:defRPr sz="1800" kern="1200">
          <a:solidFill>
            <a:schemeClr val="tx1"/>
          </a:solidFill>
          <a:latin typeface="+mn-lt"/>
          <a:ea typeface="+mn-ea"/>
          <a:cs typeface="+mn-cs"/>
        </a:defRPr>
      </a:lvl1pPr>
      <a:lvl2pPr marL="455696" algn="r" defTabSz="911393" rtl="1" eaLnBrk="1" latinLnBrk="0" hangingPunct="1">
        <a:defRPr sz="1800" kern="1200">
          <a:solidFill>
            <a:schemeClr val="tx1"/>
          </a:solidFill>
          <a:latin typeface="+mn-lt"/>
          <a:ea typeface="+mn-ea"/>
          <a:cs typeface="+mn-cs"/>
        </a:defRPr>
      </a:lvl2pPr>
      <a:lvl3pPr marL="911393" algn="r" defTabSz="911393" rtl="1" eaLnBrk="1" latinLnBrk="0" hangingPunct="1">
        <a:defRPr sz="1800" kern="1200">
          <a:solidFill>
            <a:schemeClr val="tx1"/>
          </a:solidFill>
          <a:latin typeface="+mn-lt"/>
          <a:ea typeface="+mn-ea"/>
          <a:cs typeface="+mn-cs"/>
        </a:defRPr>
      </a:lvl3pPr>
      <a:lvl4pPr marL="1367097" algn="r" defTabSz="911393" rtl="1" eaLnBrk="1" latinLnBrk="0" hangingPunct="1">
        <a:defRPr sz="1800" kern="1200">
          <a:solidFill>
            <a:schemeClr val="tx1"/>
          </a:solidFill>
          <a:latin typeface="+mn-lt"/>
          <a:ea typeface="+mn-ea"/>
          <a:cs typeface="+mn-cs"/>
        </a:defRPr>
      </a:lvl4pPr>
      <a:lvl5pPr marL="1822808" algn="r" defTabSz="911393" rtl="1" eaLnBrk="1" latinLnBrk="0" hangingPunct="1">
        <a:defRPr sz="1800" kern="1200">
          <a:solidFill>
            <a:schemeClr val="tx1"/>
          </a:solidFill>
          <a:latin typeface="+mn-lt"/>
          <a:ea typeface="+mn-ea"/>
          <a:cs typeface="+mn-cs"/>
        </a:defRPr>
      </a:lvl5pPr>
      <a:lvl6pPr marL="2278491" algn="r" defTabSz="911393" rtl="1" eaLnBrk="1" latinLnBrk="0" hangingPunct="1">
        <a:defRPr sz="1800" kern="1200">
          <a:solidFill>
            <a:schemeClr val="tx1"/>
          </a:solidFill>
          <a:latin typeface="+mn-lt"/>
          <a:ea typeface="+mn-ea"/>
          <a:cs typeface="+mn-cs"/>
        </a:defRPr>
      </a:lvl6pPr>
      <a:lvl7pPr marL="2734192" algn="r" defTabSz="911393" rtl="1" eaLnBrk="1" latinLnBrk="0" hangingPunct="1">
        <a:defRPr sz="1800" kern="1200">
          <a:solidFill>
            <a:schemeClr val="tx1"/>
          </a:solidFill>
          <a:latin typeface="+mn-lt"/>
          <a:ea typeface="+mn-ea"/>
          <a:cs typeface="+mn-cs"/>
        </a:defRPr>
      </a:lvl7pPr>
      <a:lvl8pPr marL="3189892" algn="r" defTabSz="911393" rtl="1" eaLnBrk="1" latinLnBrk="0" hangingPunct="1">
        <a:defRPr sz="1800" kern="1200">
          <a:solidFill>
            <a:schemeClr val="tx1"/>
          </a:solidFill>
          <a:latin typeface="+mn-lt"/>
          <a:ea typeface="+mn-ea"/>
          <a:cs typeface="+mn-cs"/>
        </a:defRPr>
      </a:lvl8pPr>
      <a:lvl9pPr marL="3645581" algn="r" defTabSz="911393"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defTabSz="914400"/>
            <a:fld id="{33158A15-E172-47FD-93C1-20B81040339B}" type="datetime8">
              <a:rPr lang="fa-IR" smtClean="0">
                <a:solidFill>
                  <a:prstClr val="black">
                    <a:tint val="75000"/>
                  </a:prstClr>
                </a:solidFill>
              </a:rPr>
              <a:pPr defTabSz="914400"/>
              <a:t>ژوئيه 21، 20</a:t>
            </a:fld>
            <a:endParaRPr lang="fa-I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defTabSz="914400"/>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defTabSz="914400"/>
            <a:fld id="{A8B4ED13-EBA7-4896-8486-DA7F6ED059BE}" type="slidenum">
              <a:rPr lang="fa-IR" smtClean="0">
                <a:solidFill>
                  <a:prstClr val="black">
                    <a:tint val="75000"/>
                  </a:prstClr>
                </a:solidFill>
              </a:rPr>
              <a:pPr defTabSz="914400"/>
              <a:t>‹#›</a:t>
            </a:fld>
            <a:endParaRPr lang="fa-IR">
              <a:solidFill>
                <a:prstClr val="black">
                  <a:tint val="75000"/>
                </a:prstClr>
              </a:solidFill>
            </a:endParaRPr>
          </a:p>
        </p:txBody>
      </p:sp>
    </p:spTree>
    <p:extLst>
      <p:ext uri="{BB962C8B-B14F-4D97-AF65-F5344CB8AC3E}">
        <p14:creationId xmlns:p14="http://schemas.microsoft.com/office/powerpoint/2010/main" val="100751007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Lst>
  <p:hf hdr="0" ft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61" y="274638"/>
            <a:ext cx="8229600" cy="1143000"/>
          </a:xfrm>
          <a:prstGeom prst="rect">
            <a:avLst/>
          </a:prstGeom>
        </p:spPr>
        <p:txBody>
          <a:bodyPr vert="horz" lIns="90851" tIns="45425" rIns="90851" bIns="45425"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61" y="1600219"/>
            <a:ext cx="8229600" cy="4525963"/>
          </a:xfrm>
          <a:prstGeom prst="rect">
            <a:avLst/>
          </a:prstGeom>
        </p:spPr>
        <p:txBody>
          <a:bodyPr vert="horz" lIns="90851" tIns="45425" rIns="90851" bIns="45425"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61" y="6356411"/>
            <a:ext cx="2133600" cy="365125"/>
          </a:xfrm>
          <a:prstGeom prst="rect">
            <a:avLst/>
          </a:prstGeom>
        </p:spPr>
        <p:txBody>
          <a:bodyPr vert="horz" lIns="90851" tIns="45425" rIns="90851" bIns="45425" rtlCol="1" anchor="ctr"/>
          <a:lstStyle>
            <a:lvl1pPr algn="r">
              <a:defRPr sz="1200">
                <a:solidFill>
                  <a:schemeClr val="tx1">
                    <a:tint val="75000"/>
                  </a:schemeClr>
                </a:solidFill>
              </a:defRPr>
            </a:lvl1p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3"/>
          </p:nvPr>
        </p:nvSpPr>
        <p:spPr>
          <a:xfrm>
            <a:off x="3124261" y="6356411"/>
            <a:ext cx="2895600" cy="365125"/>
          </a:xfrm>
          <a:prstGeom prst="rect">
            <a:avLst/>
          </a:prstGeom>
        </p:spPr>
        <p:txBody>
          <a:bodyPr vert="horz" lIns="90851" tIns="45425" rIns="90851" bIns="45425" rtlCol="1" anchor="ctr"/>
          <a:lstStyle>
            <a:lvl1pPr algn="ctr">
              <a:defRPr sz="1200">
                <a:solidFill>
                  <a:schemeClr val="tx1">
                    <a:tint val="75000"/>
                  </a:schemeClr>
                </a:solidFill>
              </a:defRPr>
            </a:lvl1pPr>
          </a:lstStyle>
          <a:p>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411"/>
            <a:ext cx="2133600" cy="365125"/>
          </a:xfrm>
          <a:prstGeom prst="rect">
            <a:avLst/>
          </a:prstGeom>
        </p:spPr>
        <p:txBody>
          <a:bodyPr vert="horz" lIns="90851" tIns="45425" rIns="90851" bIns="45425" rtlCol="1" anchor="ctr"/>
          <a:lstStyle>
            <a:lvl1pPr algn="l">
              <a:defRPr sz="1200">
                <a:solidFill>
                  <a:schemeClr val="tx1">
                    <a:tint val="75000"/>
                  </a:schemeClr>
                </a:solidFill>
              </a:defRPr>
            </a:lvl1p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927551728"/>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defTabSz="908483" rtl="1" eaLnBrk="1" latinLnBrk="0" hangingPunct="1">
        <a:spcBef>
          <a:spcPct val="0"/>
        </a:spcBef>
        <a:buNone/>
        <a:defRPr sz="4400" kern="1200">
          <a:solidFill>
            <a:schemeClr val="tx1"/>
          </a:solidFill>
          <a:latin typeface="+mj-lt"/>
          <a:ea typeface="+mj-ea"/>
          <a:cs typeface="+mj-cs"/>
        </a:defRPr>
      </a:lvl1pPr>
    </p:titleStyle>
    <p:bodyStyle>
      <a:lvl1pPr marL="340689" indent="-340689" algn="r" defTabSz="908483"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8158" indent="-283906" algn="r" defTabSz="908483"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5626" indent="-227127" algn="r" defTabSz="908483"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9877"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4128"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98377"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2630"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06879"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1129"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08483" rtl="1" eaLnBrk="1" latinLnBrk="0" hangingPunct="1">
        <a:defRPr sz="1800" kern="1200">
          <a:solidFill>
            <a:schemeClr val="tx1"/>
          </a:solidFill>
          <a:latin typeface="+mn-lt"/>
          <a:ea typeface="+mn-ea"/>
          <a:cs typeface="+mn-cs"/>
        </a:defRPr>
      </a:lvl1pPr>
      <a:lvl2pPr marL="454253" algn="r" defTabSz="908483" rtl="1" eaLnBrk="1" latinLnBrk="0" hangingPunct="1">
        <a:defRPr sz="1800" kern="1200">
          <a:solidFill>
            <a:schemeClr val="tx1"/>
          </a:solidFill>
          <a:latin typeface="+mn-lt"/>
          <a:ea typeface="+mn-ea"/>
          <a:cs typeface="+mn-cs"/>
        </a:defRPr>
      </a:lvl2pPr>
      <a:lvl3pPr marL="908483" algn="r" defTabSz="908483" rtl="1" eaLnBrk="1" latinLnBrk="0" hangingPunct="1">
        <a:defRPr sz="1800" kern="1200">
          <a:solidFill>
            <a:schemeClr val="tx1"/>
          </a:solidFill>
          <a:latin typeface="+mn-lt"/>
          <a:ea typeface="+mn-ea"/>
          <a:cs typeface="+mn-cs"/>
        </a:defRPr>
      </a:lvl3pPr>
      <a:lvl4pPr marL="1362754" algn="r" defTabSz="908483" rtl="1" eaLnBrk="1" latinLnBrk="0" hangingPunct="1">
        <a:defRPr sz="1800" kern="1200">
          <a:solidFill>
            <a:schemeClr val="tx1"/>
          </a:solidFill>
          <a:latin typeface="+mn-lt"/>
          <a:ea typeface="+mn-ea"/>
          <a:cs typeface="+mn-cs"/>
        </a:defRPr>
      </a:lvl4pPr>
      <a:lvl5pPr marL="1817018" algn="r" defTabSz="908483" rtl="1" eaLnBrk="1" latinLnBrk="0" hangingPunct="1">
        <a:defRPr sz="1800" kern="1200">
          <a:solidFill>
            <a:schemeClr val="tx1"/>
          </a:solidFill>
          <a:latin typeface="+mn-lt"/>
          <a:ea typeface="+mn-ea"/>
          <a:cs typeface="+mn-cs"/>
        </a:defRPr>
      </a:lvl5pPr>
      <a:lvl6pPr marL="2271252" algn="r" defTabSz="908483" rtl="1" eaLnBrk="1" latinLnBrk="0" hangingPunct="1">
        <a:defRPr sz="1800" kern="1200">
          <a:solidFill>
            <a:schemeClr val="tx1"/>
          </a:solidFill>
          <a:latin typeface="+mn-lt"/>
          <a:ea typeface="+mn-ea"/>
          <a:cs typeface="+mn-cs"/>
        </a:defRPr>
      </a:lvl6pPr>
      <a:lvl7pPr marL="2725497" algn="r" defTabSz="908483" rtl="1" eaLnBrk="1" latinLnBrk="0" hangingPunct="1">
        <a:defRPr sz="1800" kern="1200">
          <a:solidFill>
            <a:schemeClr val="tx1"/>
          </a:solidFill>
          <a:latin typeface="+mn-lt"/>
          <a:ea typeface="+mn-ea"/>
          <a:cs typeface="+mn-cs"/>
        </a:defRPr>
      </a:lvl7pPr>
      <a:lvl8pPr marL="3179755" algn="r" defTabSz="908483" rtl="1" eaLnBrk="1" latinLnBrk="0" hangingPunct="1">
        <a:defRPr sz="1800" kern="1200">
          <a:solidFill>
            <a:schemeClr val="tx1"/>
          </a:solidFill>
          <a:latin typeface="+mn-lt"/>
          <a:ea typeface="+mn-ea"/>
          <a:cs typeface="+mn-cs"/>
        </a:defRPr>
      </a:lvl8pPr>
      <a:lvl9pPr marL="3633999" algn="r" defTabSz="908483"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l="14641" t="31250" r="22108" b="11459"/>
          <a:stretch/>
        </p:blipFill>
        <p:spPr>
          <a:xfrm>
            <a:off x="0" y="-61930"/>
            <a:ext cx="9144000" cy="2859759"/>
          </a:xfrm>
          <a:prstGeom prst="rect">
            <a:avLst/>
          </a:prstGeom>
        </p:spPr>
      </p:pic>
      <p:sp>
        <p:nvSpPr>
          <p:cNvPr id="5" name="Rectangle 4"/>
          <p:cNvSpPr/>
          <p:nvPr/>
        </p:nvSpPr>
        <p:spPr>
          <a:xfrm>
            <a:off x="-48039" y="2827380"/>
            <a:ext cx="9192039" cy="584775"/>
          </a:xfrm>
          <a:prstGeom prst="rect">
            <a:avLst/>
          </a:prstGeom>
        </p:spPr>
        <p:txBody>
          <a:bodyPr wrap="square">
            <a:spAutoFit/>
          </a:bodyPr>
          <a:lstStyle/>
          <a:p>
            <a:r>
              <a:rPr lang="fa-IR" sz="3200" b="1" dirty="0">
                <a:solidFill>
                  <a:prstClr val="black"/>
                </a:solidFill>
                <a:latin typeface="B  Yagut"/>
                <a:ea typeface="Calibri"/>
                <a:cs typeface="B Yagut" panose="00000400000000000000" pitchFamily="2" charset="-78"/>
              </a:rPr>
              <a:t>مراقبت های ادغام </a:t>
            </a:r>
            <a:r>
              <a:rPr lang="fa-IR" sz="3200" b="1" dirty="0" smtClean="0">
                <a:solidFill>
                  <a:prstClr val="black"/>
                </a:solidFill>
                <a:latin typeface="B  Yagut"/>
                <a:ea typeface="Calibri"/>
                <a:cs typeface="B Yagut" panose="00000400000000000000" pitchFamily="2" charset="-78"/>
              </a:rPr>
              <a:t>یافته رده </a:t>
            </a:r>
            <a:r>
              <a:rPr lang="fa-IR" sz="3200" b="1" dirty="0">
                <a:solidFill>
                  <a:prstClr val="black"/>
                </a:solidFill>
                <a:latin typeface="B  Yagut"/>
                <a:ea typeface="Calibri"/>
                <a:cs typeface="B Yagut" panose="00000400000000000000" pitchFamily="2" charset="-78"/>
              </a:rPr>
              <a:t>سنی 18</a:t>
            </a:r>
            <a:r>
              <a:rPr lang="fa-IR" sz="3200" b="1" dirty="0" smtClean="0">
                <a:solidFill>
                  <a:prstClr val="black"/>
                </a:solidFill>
                <a:latin typeface="B  Yagut"/>
                <a:ea typeface="Calibri"/>
                <a:cs typeface="B Yagut" panose="00000400000000000000" pitchFamily="2" charset="-78"/>
              </a:rPr>
              <a:t>تا29سال</a:t>
            </a:r>
            <a:r>
              <a:rPr lang="fa-IR" sz="2800" b="1" dirty="0" smtClean="0">
                <a:solidFill>
                  <a:prstClr val="black"/>
                </a:solidFill>
                <a:latin typeface="B  Yagut"/>
                <a:ea typeface="Calibri"/>
                <a:cs typeface="B Yagut" panose="00000400000000000000" pitchFamily="2" charset="-78"/>
              </a:rPr>
              <a:t>(ویژه </a:t>
            </a:r>
            <a:r>
              <a:rPr lang="fa-IR" sz="2800" b="1" dirty="0">
                <a:solidFill>
                  <a:prstClr val="black"/>
                </a:solidFill>
                <a:latin typeface="B  Yagut"/>
                <a:ea typeface="Calibri"/>
                <a:cs typeface="B Yagut" panose="00000400000000000000" pitchFamily="2" charset="-78"/>
              </a:rPr>
              <a:t>غیرپزشک)</a:t>
            </a:r>
          </a:p>
        </p:txBody>
      </p:sp>
      <p:sp>
        <p:nvSpPr>
          <p:cNvPr id="3" name="Rectangle 2"/>
          <p:cNvSpPr/>
          <p:nvPr/>
        </p:nvSpPr>
        <p:spPr>
          <a:xfrm>
            <a:off x="0" y="4061580"/>
            <a:ext cx="8915400" cy="892552"/>
          </a:xfrm>
          <a:prstGeom prst="rect">
            <a:avLst/>
          </a:prstGeom>
        </p:spPr>
        <p:txBody>
          <a:bodyPr wrap="square">
            <a:spAutoFit/>
          </a:bodyPr>
          <a:lstStyle/>
          <a:p>
            <a:r>
              <a:rPr lang="fa-IR" sz="2800" dirty="0" smtClean="0">
                <a:solidFill>
                  <a:prstClr val="black"/>
                </a:solidFill>
                <a:cs typeface="B Yagut" panose="00000400000000000000" pitchFamily="2" charset="-78"/>
              </a:rPr>
              <a:t>جلسه  7 (بخش اول)</a:t>
            </a:r>
          </a:p>
          <a:p>
            <a:r>
              <a:rPr lang="fa-IR" sz="2400" dirty="0" smtClean="0">
                <a:solidFill>
                  <a:prstClr val="black"/>
                </a:solidFill>
                <a:cs typeface="B Yagut" panose="00000400000000000000" pitchFamily="2" charset="-78"/>
              </a:rPr>
              <a:t>ارزیابی دخانیات ، مواد و الکل در جوانان</a:t>
            </a:r>
            <a:endParaRPr lang="fa-IR" sz="2400" dirty="0">
              <a:solidFill>
                <a:prstClr val="black"/>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0700204"/>
      </p:ext>
    </p:extLst>
  </p:cSld>
  <p:clrMapOvr>
    <a:masterClrMapping/>
  </p:clrMapOvr>
  <mc:AlternateContent xmlns:mc="http://schemas.openxmlformats.org/markup-compatibility/2006">
    <mc:Choice xmlns:p14="http://schemas.microsoft.com/office/powerpoint/2010/main" Requires="p14">
      <p:transition p14:dur="0" advTm="28935"/>
    </mc:Choice>
    <mc:Fallback>
      <p:transition advTm="28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 y="3077528"/>
            <a:ext cx="8712021" cy="514930"/>
          </a:xfrm>
          <a:prstGeom prst="rect">
            <a:avLst/>
          </a:prstGeom>
        </p:spPr>
        <p:txBody>
          <a:bodyPr wrap="square">
            <a:spAutoFit/>
          </a:bodyPr>
          <a:lstStyle/>
          <a:p>
            <a:pPr marL="0" indent="0" algn="just">
              <a:lnSpc>
                <a:spcPct val="150000"/>
              </a:lnSpc>
              <a:buNone/>
            </a:pPr>
            <a:r>
              <a:rPr lang="fa-IR" sz="2000" dirty="0" smtClean="0">
                <a:latin typeface="Calibri" panose="020F0502020204030204" pitchFamily="34" charset="0"/>
                <a:ea typeface="Calibri" panose="020F0502020204030204" pitchFamily="34" charset="0"/>
                <a:cs typeface="B Yagut" panose="00000400000000000000" pitchFamily="2" charset="-78"/>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89079" y="533400"/>
            <a:ext cx="9067800" cy="584775"/>
          </a:xfrm>
          <a:prstGeom prst="rect">
            <a:avLst/>
          </a:prstGeom>
        </p:spPr>
        <p:txBody>
          <a:bodyPr wrap="square">
            <a:spAutoFit/>
          </a:bodyPr>
          <a:lstStyle/>
          <a:p>
            <a:pPr algn="ctr" defTabSz="914400" eaLnBrk="0" fontAlgn="base" hangingPunct="0">
              <a:spcBef>
                <a:spcPct val="0"/>
              </a:spcBef>
              <a:spcAft>
                <a:spcPct val="0"/>
              </a:spcAft>
              <a:tabLst>
                <a:tab pos="128588" algn="l"/>
                <a:tab pos="576263" algn="l"/>
                <a:tab pos="790575" algn="l"/>
                <a:tab pos="1762125" algn="l"/>
                <a:tab pos="1852613" algn="l"/>
                <a:tab pos="2122488" algn="l"/>
              </a:tabLst>
            </a:pPr>
            <a:r>
              <a:rPr lang="fa-IR" altLang="fa-IR" sz="3200" dirty="0">
                <a:solidFill>
                  <a:prstClr val="black"/>
                </a:solidFill>
                <a:ea typeface="Calibri" panose="020F0502020204030204" pitchFamily="34" charset="0"/>
                <a:cs typeface="B Yagut" panose="00000400000000000000" pitchFamily="2" charset="-78"/>
              </a:rPr>
              <a:t>عوارض ناشی از </a:t>
            </a:r>
            <a:r>
              <a:rPr lang="fa-IR" altLang="fa-IR" sz="3200" dirty="0" smtClean="0">
                <a:solidFill>
                  <a:prstClr val="black"/>
                </a:solidFill>
                <a:ea typeface="Calibri" panose="020F0502020204030204" pitchFamily="34" charset="0"/>
                <a:cs typeface="B Yagut" panose="00000400000000000000" pitchFamily="2" charset="-78"/>
              </a:rPr>
              <a:t>استنشاق </a:t>
            </a:r>
            <a:r>
              <a:rPr lang="fa-IR" altLang="fa-IR" sz="3200" dirty="0">
                <a:solidFill>
                  <a:prstClr val="black"/>
                </a:solidFill>
                <a:ea typeface="Calibri" panose="020F0502020204030204" pitchFamily="34" charset="0"/>
                <a:cs typeface="B Yagut" panose="00000400000000000000" pitchFamily="2" charset="-78"/>
              </a:rPr>
              <a:t>دود دست </a:t>
            </a:r>
            <a:r>
              <a:rPr lang="fa-IR" altLang="fa-IR" sz="3200" dirty="0" smtClean="0">
                <a:solidFill>
                  <a:prstClr val="black"/>
                </a:solidFill>
                <a:ea typeface="Calibri" panose="020F0502020204030204" pitchFamily="34" charset="0"/>
                <a:cs typeface="B Yagut" panose="00000400000000000000" pitchFamily="2" charset="-78"/>
              </a:rPr>
              <a:t>دوم</a:t>
            </a:r>
            <a:endParaRPr lang="en-US" altLang="fa-IR" sz="3200" dirty="0">
              <a:solidFill>
                <a:prstClr val="black"/>
              </a:solidFill>
              <a:ea typeface="Calibri" panose="020F0502020204030204" pitchFamily="34" charset="0"/>
              <a:cs typeface="B Yagut" panose="00000400000000000000" pitchFamily="2" charset="-78"/>
            </a:endParaRPr>
          </a:p>
        </p:txBody>
      </p:sp>
      <p:sp>
        <p:nvSpPr>
          <p:cNvPr id="2" name="Rectangle 1"/>
          <p:cNvSpPr/>
          <p:nvPr/>
        </p:nvSpPr>
        <p:spPr>
          <a:xfrm>
            <a:off x="228600" y="1672999"/>
            <a:ext cx="8712021" cy="3323987"/>
          </a:xfrm>
          <a:prstGeom prst="rect">
            <a:avLst/>
          </a:prstGeom>
        </p:spPr>
        <p:txBody>
          <a:bodyPr wrap="square">
            <a:spAutoFit/>
          </a:bodyPr>
          <a:lstStyle/>
          <a:p>
            <a:pPr algn="justLow">
              <a:lnSpc>
                <a:spcPct val="150000"/>
              </a:lnSpc>
            </a:pPr>
            <a:r>
              <a:rPr lang="fa-IR" sz="2000" dirty="0">
                <a:solidFill>
                  <a:prstClr val="black"/>
                </a:solidFill>
                <a:ea typeface="Calibri" panose="020F0502020204030204" pitchFamily="34" charset="0"/>
                <a:cs typeface="B Yagut" panose="00000400000000000000" pitchFamily="2" charset="-78"/>
              </a:rPr>
              <a:t>با توجه به گزارش سازمان جهاني بهداشت دود محيطي سيگار از نقطه نظر سلامت هيچ آستانه مجازي ندارد، چرا كه نه دستگاههاي تهويه و نه تمهيد جداسازي مكانهاي استعمال دخانيات هيچكدام بطور كامل هوايي پاك و عاري از آلاينده را فراهم </a:t>
            </a:r>
            <a:r>
              <a:rPr lang="fa-IR" sz="2000" dirty="0" smtClean="0">
                <a:solidFill>
                  <a:prstClr val="black"/>
                </a:solidFill>
                <a:ea typeface="Calibri" panose="020F0502020204030204" pitchFamily="34" charset="0"/>
                <a:cs typeface="B Yagut" panose="00000400000000000000" pitchFamily="2" charset="-78"/>
              </a:rPr>
              <a:t>نمي آوردمواجهه </a:t>
            </a:r>
            <a:r>
              <a:rPr lang="fa-IR" sz="2000" dirty="0">
                <a:solidFill>
                  <a:prstClr val="black"/>
                </a:solidFill>
                <a:ea typeface="Calibri" panose="020F0502020204030204" pitchFamily="34" charset="0"/>
                <a:cs typeface="B Yagut" panose="00000400000000000000" pitchFamily="2" charset="-78"/>
              </a:rPr>
              <a:t>با دود دست دوم مواد دخانی خطر سرطان ریه و بیماری کرونر قلبی را در بزرگسالان وخطر سندرم مرگ ناگهانی نوزاد، عفونت های مزمن گوش میانی و بیماری های تنفسی نظیر آسم و عفونت ریه در کودکان را افزایش می </a:t>
            </a:r>
            <a:r>
              <a:rPr lang="fa-IR" sz="2000" dirty="0" smtClean="0">
                <a:solidFill>
                  <a:prstClr val="black"/>
                </a:solidFill>
                <a:ea typeface="Calibri" panose="020F0502020204030204" pitchFamily="34" charset="0"/>
                <a:cs typeface="B Yagut" panose="00000400000000000000" pitchFamily="2" charset="-78"/>
              </a:rPr>
              <a:t>دهدبنابراين </a:t>
            </a:r>
            <a:r>
              <a:rPr lang="fa-IR" sz="2000" dirty="0">
                <a:solidFill>
                  <a:prstClr val="black"/>
                </a:solidFill>
                <a:ea typeface="Calibri" panose="020F0502020204030204" pitchFamily="34" charset="0"/>
                <a:cs typeface="B Yagut" panose="00000400000000000000" pitchFamily="2" charset="-78"/>
              </a:rPr>
              <a:t>راه محافظت، قرار نگرفتن در معرض دود سيگار و دخانیات از طریق ایجاد اماکن عاری از دخانیات مي </a:t>
            </a:r>
            <a:r>
              <a:rPr lang="fa-IR" sz="2000" dirty="0" smtClean="0">
                <a:solidFill>
                  <a:prstClr val="black"/>
                </a:solidFill>
                <a:ea typeface="Calibri" panose="020F0502020204030204" pitchFamily="34" charset="0"/>
                <a:cs typeface="B Yagut" panose="00000400000000000000" pitchFamily="2" charset="-78"/>
              </a:rPr>
              <a:t>باشد</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8539384"/>
      </p:ext>
    </p:extLst>
  </p:cSld>
  <p:clrMapOvr>
    <a:masterClrMapping/>
  </p:clrMapOvr>
  <mc:AlternateContent xmlns:mc="http://schemas.openxmlformats.org/markup-compatibility/2006" xmlns:p14="http://schemas.microsoft.com/office/powerpoint/2010/main">
    <mc:Choice Requires="p14">
      <p:transition p14:dur="0" advTm="53508"/>
    </mc:Choice>
    <mc:Fallback xmlns="">
      <p:transition advTm="53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42899" y="1206260"/>
            <a:ext cx="8572502" cy="4754745"/>
          </a:xfrm>
          <a:prstGeom prst="rect">
            <a:avLst/>
          </a:prstGeom>
        </p:spPr>
        <p:txBody>
          <a:bodyPr wrap="square">
            <a:spAutoFit/>
          </a:bodyPr>
          <a:lstStyle/>
          <a:p>
            <a:pPr marL="0" lvl="0" indent="0">
              <a:lnSpc>
                <a:spcPct val="107000"/>
              </a:lnSpc>
              <a:spcBef>
                <a:spcPts val="0"/>
              </a:spcBef>
              <a:spcAft>
                <a:spcPts val="800"/>
              </a:spcAft>
              <a:buNone/>
            </a:pPr>
            <a:r>
              <a:rPr lang="fa-IR" sz="2400" dirty="0">
                <a:latin typeface="Calibri" panose="020F0502020204030204" pitchFamily="34" charset="0"/>
                <a:ea typeface="Calibri" panose="020F0502020204030204" pitchFamily="34" charset="0"/>
                <a:cs typeface="B Yagut" panose="00000400000000000000" pitchFamily="2" charset="-78"/>
              </a:rPr>
              <a:t>دود دستِ سوم: </a:t>
            </a:r>
            <a:endParaRPr lang="fa-IR" sz="2400" dirty="0" smtClean="0">
              <a:latin typeface="Calibri" panose="020F0502020204030204" pitchFamily="34" charset="0"/>
              <a:ea typeface="Calibri" panose="020F0502020204030204" pitchFamily="34" charset="0"/>
              <a:cs typeface="B Yagut" panose="00000400000000000000" pitchFamily="2" charset="-78"/>
            </a:endParaRPr>
          </a:p>
          <a:p>
            <a:pPr marL="0" lvl="0" indent="0" algn="justLow">
              <a:lnSpc>
                <a:spcPct val="150000"/>
              </a:lnSpc>
              <a:spcBef>
                <a:spcPts val="0"/>
              </a:spcBef>
              <a:spcAft>
                <a:spcPts val="800"/>
              </a:spcAft>
              <a:buNone/>
            </a:pPr>
            <a:r>
              <a:rPr lang="fa-IR" sz="2200" dirty="0" smtClean="0">
                <a:latin typeface="Calibri" panose="020F0502020204030204" pitchFamily="34" charset="0"/>
                <a:ea typeface="Calibri" panose="020F0502020204030204" pitchFamily="34" charset="0"/>
                <a:cs typeface="B Yagut" panose="00000400000000000000" pitchFamily="2" charset="-78"/>
              </a:rPr>
              <a:t>ذرات </a:t>
            </a:r>
            <a:r>
              <a:rPr lang="fa-IR" sz="2200" dirty="0">
                <a:latin typeface="Calibri" panose="020F0502020204030204" pitchFamily="34" charset="0"/>
                <a:ea typeface="Calibri" panose="020F0502020204030204" pitchFamily="34" charset="0"/>
                <a:cs typeface="B Yagut" panose="00000400000000000000" pitchFamily="2" charset="-78"/>
              </a:rPr>
              <a:t>سمّی ناشی از مصرف مواد دخانی است که بر روی قسمت های مختلف وسایل و سطوح موجود در منزل، خودرو، پوست، مو و لباس افراد </a:t>
            </a:r>
            <a:r>
              <a:rPr lang="fa-IR" sz="2200" dirty="0" smtClean="0">
                <a:latin typeface="Calibri" panose="020F0502020204030204" pitchFamily="34" charset="0"/>
                <a:ea typeface="Calibri" panose="020F0502020204030204" pitchFamily="34" charset="0"/>
                <a:cs typeface="B Yagut" panose="00000400000000000000" pitchFamily="2" charset="-78"/>
              </a:rPr>
              <a:t>می نشیند</a:t>
            </a:r>
            <a:r>
              <a:rPr lang="fa-IR" sz="2200" dirty="0">
                <a:latin typeface="Calibri" panose="020F0502020204030204" pitchFamily="34" charset="0"/>
                <a:ea typeface="Calibri" panose="020F0502020204030204" pitchFamily="34" charset="0"/>
                <a:cs typeface="B Yagut" panose="00000400000000000000" pitchFamily="2" charset="-78"/>
              </a:rPr>
              <a:t>، که افراد غیرمصرف کننده </a:t>
            </a:r>
            <a:r>
              <a:rPr lang="fa-IR" sz="2200" dirty="0" smtClean="0">
                <a:latin typeface="Calibri" panose="020F0502020204030204" pitchFamily="34" charset="0"/>
                <a:ea typeface="Calibri" panose="020F0502020204030204" pitchFamily="34" charset="0"/>
                <a:cs typeface="B Yagut" panose="00000400000000000000" pitchFamily="2" charset="-78"/>
              </a:rPr>
              <a:t>درتماس با </a:t>
            </a:r>
            <a:r>
              <a:rPr lang="fa-IR" sz="2200" dirty="0">
                <a:latin typeface="Calibri" panose="020F0502020204030204" pitchFamily="34" charset="0"/>
                <a:ea typeface="Calibri" panose="020F0502020204030204" pitchFamily="34" charset="0"/>
                <a:cs typeface="B Yagut" panose="00000400000000000000" pitchFamily="2" charset="-78"/>
              </a:rPr>
              <a:t>آن قرار </a:t>
            </a:r>
            <a:r>
              <a:rPr lang="fa-IR" sz="2200" dirty="0" smtClean="0">
                <a:latin typeface="Calibri" panose="020F0502020204030204" pitchFamily="34" charset="0"/>
                <a:ea typeface="Calibri" panose="020F0502020204030204" pitchFamily="34" charset="0"/>
                <a:cs typeface="B Yagut" panose="00000400000000000000" pitchFamily="2" charset="-78"/>
              </a:rPr>
              <a:t>می گیرند.</a:t>
            </a:r>
          </a:p>
          <a:p>
            <a:pPr marL="0" lvl="0" indent="0" algn="justLow">
              <a:lnSpc>
                <a:spcPct val="150000"/>
              </a:lnSpc>
              <a:spcBef>
                <a:spcPts val="0"/>
              </a:spcBef>
              <a:spcAft>
                <a:spcPts val="800"/>
              </a:spcAft>
              <a:buNone/>
            </a:pPr>
            <a:r>
              <a:rPr lang="fa-IR" sz="2200" dirty="0" smtClean="0">
                <a:latin typeface="Calibri" panose="020F0502020204030204" pitchFamily="34" charset="0"/>
                <a:ea typeface="Calibri" panose="020F0502020204030204" pitchFamily="34" charset="0"/>
                <a:cs typeface="B Yagut" panose="00000400000000000000" pitchFamily="2" charset="-78"/>
              </a:rPr>
              <a:t>حدود 90 درصد نیکوتین تنباکوی دود شده به دیوار، سطوح، وسایل نرم درون خانه ، لباس،  مو و پوست افراد می چسبد. چون کودکان زمان بیشتری را در منزل سپری می کنند، امکان مبتلا شدن به بیماری و مسمومیت های ناشی از مواجهه با دود دخانیات در آنها بیشتر است.  حتی سطوح کم ذرات  دخانیات می تواند با مسمومیت در سیستم عصبی کودکان در آنها مشکلات شناختی ایجاد نماید. . </a:t>
            </a:r>
            <a:endParaRPr lang="en-US" sz="2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152400" y="609600"/>
            <a:ext cx="8991599" cy="461665"/>
          </a:xfrm>
          <a:prstGeom prst="rect">
            <a:avLst/>
          </a:prstGeom>
        </p:spPr>
        <p:txBody>
          <a:bodyPr wrap="square">
            <a:spAutoFit/>
          </a:bodyPr>
          <a:lstStyle/>
          <a:p>
            <a:pPr algn="ctr" defTabSz="914400" eaLnBrk="0" fontAlgn="base" hangingPunct="0">
              <a:spcBef>
                <a:spcPct val="0"/>
              </a:spcBef>
              <a:spcAft>
                <a:spcPct val="0"/>
              </a:spcAft>
              <a:tabLst>
                <a:tab pos="128588" algn="l"/>
                <a:tab pos="576263" algn="l"/>
                <a:tab pos="790575" algn="l"/>
                <a:tab pos="1762125" algn="l"/>
                <a:tab pos="1852613" algn="l"/>
                <a:tab pos="2122488" algn="l"/>
              </a:tabLst>
            </a:pPr>
            <a:r>
              <a:rPr lang="fa-IR" altLang="fa-IR" sz="2400" dirty="0">
                <a:solidFill>
                  <a:prstClr val="black"/>
                </a:solidFill>
                <a:ea typeface="Calibri" panose="020F0502020204030204" pitchFamily="34" charset="0"/>
                <a:cs typeface="B Yagut" panose="00000400000000000000" pitchFamily="2" charset="-78"/>
              </a:rPr>
              <a:t>عوارض ناشی </a:t>
            </a:r>
            <a:r>
              <a:rPr lang="fa-IR" altLang="fa-IR" sz="2400" dirty="0" smtClean="0">
                <a:solidFill>
                  <a:prstClr val="black"/>
                </a:solidFill>
                <a:ea typeface="Calibri" panose="020F0502020204030204" pitchFamily="34" charset="0"/>
                <a:cs typeface="B Yagut" panose="00000400000000000000" pitchFamily="2" charset="-78"/>
              </a:rPr>
              <a:t>ازتماس </a:t>
            </a:r>
            <a:r>
              <a:rPr lang="fa-IR" altLang="fa-IR" sz="2400" dirty="0">
                <a:solidFill>
                  <a:prstClr val="black"/>
                </a:solidFill>
                <a:ea typeface="Calibri" panose="020F0502020204030204" pitchFamily="34" charset="0"/>
                <a:cs typeface="B Yagut" panose="00000400000000000000" pitchFamily="2" charset="-78"/>
              </a:rPr>
              <a:t>با دود دست </a:t>
            </a:r>
            <a:r>
              <a:rPr lang="fa-IR" altLang="fa-IR" sz="2400" dirty="0" smtClean="0">
                <a:solidFill>
                  <a:prstClr val="black"/>
                </a:solidFill>
                <a:ea typeface="Calibri" panose="020F0502020204030204" pitchFamily="34" charset="0"/>
                <a:cs typeface="B Yagut" panose="00000400000000000000" pitchFamily="2" charset="-78"/>
              </a:rPr>
              <a:t>سوم</a:t>
            </a:r>
            <a:endParaRPr lang="en-US" altLang="fa-IR" sz="2400" dirty="0">
              <a:solidFill>
                <a:prstClr val="black"/>
              </a:solidFill>
              <a:ea typeface="Calibri" panose="020F0502020204030204" pitchFamily="34" charset="0"/>
              <a:cs typeface="B Yagut"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7315341"/>
      </p:ext>
    </p:extLst>
  </p:cSld>
  <p:clrMapOvr>
    <a:masterClrMapping/>
  </p:clrMapOvr>
  <mc:AlternateContent xmlns:mc="http://schemas.openxmlformats.org/markup-compatibility/2006" xmlns:p14="http://schemas.microsoft.com/office/powerpoint/2010/main">
    <mc:Choice Requires="p14">
      <p:transition p14:dur="0" advTm="59886"/>
    </mc:Choice>
    <mc:Fallback xmlns="">
      <p:transition advTm="59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61" y="76200"/>
            <a:ext cx="8229600" cy="1143000"/>
          </a:xfrm>
        </p:spPr>
        <p:txBody>
          <a:bodyPr>
            <a:normAutofit/>
          </a:bodyPr>
          <a:lstStyle/>
          <a:p>
            <a:r>
              <a:rPr lang="fa-IR" sz="3200" dirty="0" smtClean="0">
                <a:cs typeface="B Yagut" panose="00000400000000000000" pitchFamily="2" charset="-78"/>
              </a:rPr>
              <a:t>توصیه هایی برای ترک دخانیات</a:t>
            </a:r>
            <a:endParaRPr lang="fa-IR" sz="3200" dirty="0">
              <a:cs typeface="B Yagut" panose="00000400000000000000" pitchFamily="2" charset="-78"/>
            </a:endParaRPr>
          </a:p>
        </p:txBody>
      </p:sp>
      <p:sp>
        <p:nvSpPr>
          <p:cNvPr id="3" name="Content Placeholder 2"/>
          <p:cNvSpPr>
            <a:spLocks noGrp="1"/>
          </p:cNvSpPr>
          <p:nvPr>
            <p:ph idx="1"/>
          </p:nvPr>
        </p:nvSpPr>
        <p:spPr>
          <a:xfrm>
            <a:off x="381000" y="1600200"/>
            <a:ext cx="8534400" cy="4525963"/>
          </a:xfrm>
        </p:spPr>
        <p:txBody>
          <a:bodyPr>
            <a:normAutofit/>
          </a:bodyPr>
          <a:lstStyle/>
          <a:p>
            <a:pPr marL="0" lvl="0" indent="0" algn="justLow">
              <a:lnSpc>
                <a:spcPct val="150000"/>
              </a:lnSpc>
              <a:spcBef>
                <a:spcPts val="0"/>
              </a:spcBef>
              <a:buNone/>
            </a:pPr>
            <a:r>
              <a:rPr lang="fa-IR" sz="2200" dirty="0">
                <a:latin typeface="Calibri" panose="020F0502020204030204" pitchFamily="34" charset="0"/>
                <a:ea typeface="Calibri" panose="020F0502020204030204" pitchFamily="34" charset="0"/>
                <a:cs typeface="B Yagut" panose="00000400000000000000" pitchFamily="2" charset="-78"/>
              </a:rPr>
              <a:t>با توجه به تبعات سوء مواجهه با دود مواد دخانی و تماس با بقایای حاصل از مصرف دخانیات (دود دست سوم) ضرورت دارد برای حفاظت از سلامت افراد، توصیه به اجتناب نمودن از مواجهه با دود مواد دخانی بشو.دبسیاری </a:t>
            </a:r>
            <a:r>
              <a:rPr lang="fa-IR" sz="2200" dirty="0" smtClean="0">
                <a:latin typeface="Calibri" panose="020F0502020204030204" pitchFamily="34" charset="0"/>
                <a:ea typeface="Calibri" panose="020F0502020204030204" pitchFamily="34" charset="0"/>
                <a:cs typeface="B Yagut" panose="00000400000000000000" pitchFamily="2" charset="-78"/>
              </a:rPr>
              <a:t>از مصرف کنندگان دخانیات تا حدودی از خطرات استعمال دخانیات آگاه بوده ومایل به ترک آن هستند حتی ممکن است تلاش های ناموفقی نیز برای ترک دخانیات انجام داده باشند. مشاوره و دارودرمانی می تواند میزان موفقیت ترک را در سیگاریهایی که اقدام به ترک می کنند </a:t>
            </a:r>
            <a:r>
              <a:rPr lang="fa-IR" sz="2200" dirty="0">
                <a:latin typeface="Calibri" panose="020F0502020204030204" pitchFamily="34" charset="0"/>
                <a:ea typeface="Calibri" panose="020F0502020204030204" pitchFamily="34" charset="0"/>
                <a:cs typeface="B Yagut" panose="00000400000000000000" pitchFamily="2" charset="-78"/>
              </a:rPr>
              <a:t>تا دو برابر افزایش </a:t>
            </a:r>
            <a:r>
              <a:rPr lang="fa-IR" sz="2200" dirty="0" smtClean="0">
                <a:latin typeface="Calibri" panose="020F0502020204030204" pitchFamily="34" charset="0"/>
                <a:ea typeface="Calibri" panose="020F0502020204030204" pitchFamily="34" charset="0"/>
                <a:cs typeface="B Yagut" panose="00000400000000000000" pitchFamily="2" charset="-78"/>
              </a:rPr>
              <a:t>دهد.</a:t>
            </a:r>
          </a:p>
          <a:p>
            <a:pPr marL="0" lvl="0" indent="0" algn="justLow">
              <a:lnSpc>
                <a:spcPct val="150000"/>
              </a:lnSpc>
              <a:spcBef>
                <a:spcPts val="0"/>
              </a:spcBef>
              <a:buNone/>
            </a:pPr>
            <a:r>
              <a:rPr lang="fa-IR" sz="2200" dirty="0" smtClean="0">
                <a:solidFill>
                  <a:prstClr val="black"/>
                </a:solidFill>
                <a:latin typeface="Calibri" panose="020F0502020204030204" pitchFamily="34" charset="0"/>
                <a:ea typeface="Calibri" panose="020F0502020204030204" pitchFamily="34" charset="0"/>
                <a:cs typeface="B Yagut" panose="00000400000000000000" pitchFamily="2" charset="-78"/>
              </a:rPr>
              <a:t> </a:t>
            </a:r>
            <a:r>
              <a:rPr lang="fa-IR" sz="2000" dirty="0" smtClean="0">
                <a:latin typeface="Calibri" panose="020F0502020204030204" pitchFamily="34" charset="0"/>
                <a:ea typeface="Calibri" panose="020F0502020204030204" pitchFamily="34" charset="0"/>
                <a:cs typeface="B Yagut" panose="00000400000000000000" pitchFamily="2" charset="-78"/>
              </a:rPr>
              <a:t> </a:t>
            </a:r>
            <a:endParaRPr lang="fa-IR" sz="2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41365452"/>
      </p:ext>
    </p:extLst>
  </p:cSld>
  <p:clrMapOvr>
    <a:masterClrMapping/>
  </p:clrMapOvr>
  <mc:AlternateContent xmlns:mc="http://schemas.openxmlformats.org/markup-compatibility/2006" xmlns:p14="http://schemas.microsoft.com/office/powerpoint/2010/main">
    <mc:Choice Requires="p14">
      <p:transition p14:dur="0" advTm="65724"/>
    </mc:Choice>
    <mc:Fallback xmlns="">
      <p:transition advTm="65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514" y="85755"/>
            <a:ext cx="8229600" cy="1143000"/>
          </a:xfrm>
        </p:spPr>
        <p:txBody>
          <a:bodyPr>
            <a:normAutofit/>
          </a:bodyPr>
          <a:lstStyle/>
          <a:p>
            <a:r>
              <a:rPr lang="fa-IR" sz="3200" dirty="0" smtClean="0">
                <a:cs typeface="B Yagut" panose="00000400000000000000" pitchFamily="2" charset="-78"/>
              </a:rPr>
              <a:t>روش ترک دخانیات در جوانان</a:t>
            </a:r>
            <a:endParaRPr lang="fa-IR" sz="3200" dirty="0">
              <a:cs typeface="B Yagut" panose="00000400000000000000" pitchFamily="2" charset="-78"/>
            </a:endParaRPr>
          </a:p>
        </p:txBody>
      </p:sp>
      <p:sp>
        <p:nvSpPr>
          <p:cNvPr id="3" name="Content Placeholder 2"/>
          <p:cNvSpPr>
            <a:spLocks noGrp="1"/>
          </p:cNvSpPr>
          <p:nvPr>
            <p:ph idx="1"/>
          </p:nvPr>
        </p:nvSpPr>
        <p:spPr>
          <a:xfrm>
            <a:off x="4419600" y="1828801"/>
            <a:ext cx="4495799" cy="3581399"/>
          </a:xfrm>
        </p:spPr>
        <p:style>
          <a:lnRef idx="2">
            <a:schemeClr val="dk1"/>
          </a:lnRef>
          <a:fillRef idx="1">
            <a:schemeClr val="lt1"/>
          </a:fillRef>
          <a:effectRef idx="0">
            <a:schemeClr val="dk1"/>
          </a:effectRef>
          <a:fontRef idx="minor">
            <a:schemeClr val="dk1"/>
          </a:fontRef>
        </p:style>
        <p:txBody>
          <a:bodyPr>
            <a:normAutofit lnSpcReduction="10000"/>
          </a:bodyPr>
          <a:lstStyle/>
          <a:p>
            <a:pPr algn="just">
              <a:lnSpc>
                <a:spcPct val="115000"/>
              </a:lnSpc>
              <a:buFont typeface="Wingdings" panose="05000000000000000000" pitchFamily="2" charset="2"/>
              <a:buChar char="§"/>
            </a:pPr>
            <a:r>
              <a:rPr lang="fa-IR" sz="2000" dirty="0" smtClean="0">
                <a:latin typeface="Calibri" panose="020F0502020204030204" pitchFamily="34" charset="0"/>
                <a:ea typeface="Calibri" panose="020F0502020204030204" pitchFamily="34" charset="0"/>
                <a:cs typeface="B Yagut" panose="00000400000000000000" pitchFamily="2" charset="-78"/>
              </a:rPr>
              <a:t>ابتدا </a:t>
            </a:r>
            <a:r>
              <a:rPr lang="fa-IR" sz="2000" dirty="0">
                <a:latin typeface="Calibri" panose="020F0502020204030204" pitchFamily="34" charset="0"/>
                <a:ea typeface="Calibri" panose="020F0502020204030204" pitchFamily="34" charset="0"/>
                <a:cs typeface="B Yagut" panose="00000400000000000000" pitchFamily="2" charset="-78"/>
              </a:rPr>
              <a:t>به آن </a:t>
            </a:r>
            <a:r>
              <a:rPr lang="fa-IR" sz="2000">
                <a:latin typeface="Calibri" panose="020F0502020204030204" pitchFamily="34" charset="0"/>
                <a:ea typeface="Calibri" panose="020F0502020204030204" pitchFamily="34" charset="0"/>
                <a:cs typeface="B Yagut" panose="00000400000000000000" pitchFamily="2" charset="-78"/>
              </a:rPr>
              <a:t>فكر </a:t>
            </a:r>
            <a:r>
              <a:rPr lang="fa-IR" sz="2000" smtClean="0">
                <a:latin typeface="Calibri" panose="020F0502020204030204" pitchFamily="34" charset="0"/>
                <a:ea typeface="Calibri" panose="020F0502020204030204" pitchFamily="34" charset="0"/>
                <a:cs typeface="B Yagut" panose="00000400000000000000" pitchFamily="2" charset="-78"/>
              </a:rPr>
              <a:t>كرد.</a:t>
            </a:r>
            <a:endParaRPr lang="fa-IR" sz="2000" dirty="0" smtClean="0">
              <a:latin typeface="Calibri" panose="020F0502020204030204" pitchFamily="34" charset="0"/>
              <a:ea typeface="Calibri" panose="020F0502020204030204" pitchFamily="34" charset="0"/>
              <a:cs typeface="B Yagut" panose="00000400000000000000" pitchFamily="2" charset="-78"/>
            </a:endParaRPr>
          </a:p>
          <a:p>
            <a:pPr algn="just">
              <a:lnSpc>
                <a:spcPct val="115000"/>
              </a:lnSpc>
              <a:buFont typeface="Wingdings" panose="05000000000000000000" pitchFamily="2" charset="2"/>
              <a:buChar char="§"/>
            </a:pPr>
            <a:r>
              <a:rPr lang="fa-IR" sz="2000" dirty="0" smtClean="0">
                <a:latin typeface="Calibri" panose="020F0502020204030204" pitchFamily="34" charset="0"/>
                <a:ea typeface="Calibri" panose="020F0502020204030204" pitchFamily="34" charset="0"/>
                <a:cs typeface="B Yagut" panose="00000400000000000000" pitchFamily="2" charset="-78"/>
              </a:rPr>
              <a:t> </a:t>
            </a:r>
            <a:r>
              <a:rPr lang="fa-IR" sz="2000">
                <a:latin typeface="Calibri" panose="020F0502020204030204" pitchFamily="34" charset="0"/>
                <a:ea typeface="Calibri" panose="020F0502020204030204" pitchFamily="34" charset="0"/>
                <a:cs typeface="B Yagut" panose="00000400000000000000" pitchFamily="2" charset="-78"/>
              </a:rPr>
              <a:t>تصميم </a:t>
            </a:r>
            <a:r>
              <a:rPr lang="fa-IR" sz="2000" smtClean="0">
                <a:latin typeface="Calibri" panose="020F0502020204030204" pitchFamily="34" charset="0"/>
                <a:ea typeface="Calibri" panose="020F0502020204030204" pitchFamily="34" charset="0"/>
                <a:cs typeface="B Yagut" panose="00000400000000000000" pitchFamily="2" charset="-78"/>
              </a:rPr>
              <a:t>گرفت. </a:t>
            </a:r>
            <a:endParaRPr lang="fa-IR" sz="2000" dirty="0" smtClean="0">
              <a:latin typeface="Calibri" panose="020F0502020204030204" pitchFamily="34" charset="0"/>
              <a:ea typeface="Calibri" panose="020F0502020204030204" pitchFamily="34" charset="0"/>
              <a:cs typeface="B Yagut" panose="00000400000000000000" pitchFamily="2" charset="-78"/>
            </a:endParaRPr>
          </a:p>
          <a:p>
            <a:pPr algn="just">
              <a:lnSpc>
                <a:spcPct val="115000"/>
              </a:lnSpc>
              <a:buFont typeface="Wingdings" panose="05000000000000000000" pitchFamily="2" charset="2"/>
              <a:buChar char="§"/>
            </a:pPr>
            <a:r>
              <a:rPr lang="fa-IR" sz="2000" dirty="0" smtClean="0">
                <a:latin typeface="Calibri" panose="020F0502020204030204" pitchFamily="34" charset="0"/>
                <a:ea typeface="Calibri" panose="020F0502020204030204" pitchFamily="34" charset="0"/>
                <a:cs typeface="B Yagut" panose="00000400000000000000" pitchFamily="2" charset="-78"/>
              </a:rPr>
              <a:t> </a:t>
            </a:r>
            <a:r>
              <a:rPr lang="fa-IR" sz="2000" dirty="0">
                <a:latin typeface="Calibri" panose="020F0502020204030204" pitchFamily="34" charset="0"/>
                <a:ea typeface="Calibri" panose="020F0502020204030204" pitchFamily="34" charset="0"/>
                <a:cs typeface="B Yagut" panose="00000400000000000000" pitchFamily="2" charset="-78"/>
              </a:rPr>
              <a:t>اراده را </a:t>
            </a:r>
            <a:r>
              <a:rPr lang="fa-IR" sz="2000">
                <a:latin typeface="Calibri" panose="020F0502020204030204" pitchFamily="34" charset="0"/>
                <a:ea typeface="Calibri" panose="020F0502020204030204" pitchFamily="34" charset="0"/>
                <a:cs typeface="B Yagut" panose="00000400000000000000" pitchFamily="2" charset="-78"/>
              </a:rPr>
              <a:t>تقويت </a:t>
            </a:r>
            <a:r>
              <a:rPr lang="fa-IR" sz="2000" smtClean="0">
                <a:latin typeface="Calibri" panose="020F0502020204030204" pitchFamily="34" charset="0"/>
                <a:ea typeface="Calibri" panose="020F0502020204030204" pitchFamily="34" charset="0"/>
                <a:cs typeface="B Yagut" panose="00000400000000000000" pitchFamily="2" charset="-78"/>
              </a:rPr>
              <a:t>نمود.</a:t>
            </a:r>
            <a:endParaRPr lang="fa-IR" sz="2000" dirty="0" smtClean="0">
              <a:latin typeface="Calibri" panose="020F0502020204030204" pitchFamily="34" charset="0"/>
              <a:ea typeface="Calibri" panose="020F0502020204030204" pitchFamily="34" charset="0"/>
              <a:cs typeface="B Yagut" panose="00000400000000000000" pitchFamily="2" charset="-78"/>
            </a:endParaRPr>
          </a:p>
          <a:p>
            <a:pPr algn="just">
              <a:lnSpc>
                <a:spcPct val="115000"/>
              </a:lnSpc>
              <a:buFont typeface="Wingdings" panose="05000000000000000000" pitchFamily="2" charset="2"/>
              <a:buChar char="§"/>
            </a:pPr>
            <a:r>
              <a:rPr lang="fa-IR" sz="2000" dirty="0" smtClean="0">
                <a:latin typeface="Calibri" panose="020F0502020204030204" pitchFamily="34" charset="0"/>
                <a:ea typeface="Calibri" panose="020F0502020204030204" pitchFamily="34" charset="0"/>
                <a:cs typeface="B Yagut" panose="00000400000000000000" pitchFamily="2" charset="-78"/>
              </a:rPr>
              <a:t> </a:t>
            </a:r>
            <a:r>
              <a:rPr lang="fa-IR" sz="2000" dirty="0">
                <a:latin typeface="Calibri" panose="020F0502020204030204" pitchFamily="34" charset="0"/>
                <a:ea typeface="Calibri" panose="020F0502020204030204" pitchFamily="34" charset="0"/>
                <a:cs typeface="B Yagut" panose="00000400000000000000" pitchFamily="2" charset="-78"/>
              </a:rPr>
              <a:t>ضررهاي سيگار و فوايد ترك سيگار </a:t>
            </a:r>
            <a:r>
              <a:rPr lang="fa-IR" sz="2000">
                <a:latin typeface="Calibri" panose="020F0502020204030204" pitchFamily="34" charset="0"/>
                <a:ea typeface="Calibri" panose="020F0502020204030204" pitchFamily="34" charset="0"/>
                <a:cs typeface="B Yagut" panose="00000400000000000000" pitchFamily="2" charset="-78"/>
              </a:rPr>
              <a:t>را </a:t>
            </a:r>
            <a:r>
              <a:rPr lang="fa-IR" sz="2000" smtClean="0">
                <a:latin typeface="Calibri" panose="020F0502020204030204" pitchFamily="34" charset="0"/>
                <a:ea typeface="Calibri" panose="020F0502020204030204" pitchFamily="34" charset="0"/>
                <a:cs typeface="B Yagut" panose="00000400000000000000" pitchFamily="2" charset="-78"/>
              </a:rPr>
              <a:t>دانست. </a:t>
            </a:r>
            <a:endParaRPr lang="fa-IR" sz="2000" dirty="0">
              <a:latin typeface="Calibri" panose="020F0502020204030204" pitchFamily="34" charset="0"/>
              <a:ea typeface="Calibri" panose="020F0502020204030204" pitchFamily="34" charset="0"/>
              <a:cs typeface="B Yagut" panose="00000400000000000000" pitchFamily="2" charset="-78"/>
            </a:endParaRPr>
          </a:p>
          <a:p>
            <a:pPr algn="just">
              <a:lnSpc>
                <a:spcPct val="115000"/>
              </a:lnSpc>
              <a:buFont typeface="Wingdings" panose="05000000000000000000" pitchFamily="2" charset="2"/>
              <a:buChar char="§"/>
            </a:pPr>
            <a:r>
              <a:rPr lang="fa-IR" sz="2000" dirty="0" smtClean="0">
                <a:latin typeface="Calibri" panose="020F0502020204030204" pitchFamily="34" charset="0"/>
                <a:ea typeface="Calibri" panose="020F0502020204030204" pitchFamily="34" charset="0"/>
                <a:cs typeface="B Yagut" panose="00000400000000000000" pitchFamily="2" charset="-78"/>
              </a:rPr>
              <a:t> </a:t>
            </a:r>
            <a:r>
              <a:rPr lang="fa-IR" sz="2000" dirty="0">
                <a:latin typeface="Calibri" panose="020F0502020204030204" pitchFamily="34" charset="0"/>
                <a:ea typeface="Calibri" panose="020F0502020204030204" pitchFamily="34" charset="0"/>
                <a:cs typeface="B Yagut" panose="00000400000000000000" pitchFamily="2" charset="-78"/>
              </a:rPr>
              <a:t>يك روز را براي ترك سيگار </a:t>
            </a:r>
            <a:r>
              <a:rPr lang="fa-IR" sz="2000">
                <a:latin typeface="Calibri" panose="020F0502020204030204" pitchFamily="34" charset="0"/>
                <a:ea typeface="Calibri" panose="020F0502020204030204" pitchFamily="34" charset="0"/>
                <a:cs typeface="B Yagut" panose="00000400000000000000" pitchFamily="2" charset="-78"/>
              </a:rPr>
              <a:t>انتخاب </a:t>
            </a:r>
            <a:r>
              <a:rPr lang="fa-IR" sz="2000" smtClean="0">
                <a:latin typeface="Calibri" panose="020F0502020204030204" pitchFamily="34" charset="0"/>
                <a:ea typeface="Calibri" panose="020F0502020204030204" pitchFamily="34" charset="0"/>
                <a:cs typeface="B Yagut" panose="00000400000000000000" pitchFamily="2" charset="-78"/>
              </a:rPr>
              <a:t>كرد.</a:t>
            </a:r>
            <a:endParaRPr lang="fa-IR" sz="2000" dirty="0" smtClean="0">
              <a:latin typeface="Calibri" panose="020F0502020204030204" pitchFamily="34" charset="0"/>
              <a:ea typeface="Calibri" panose="020F0502020204030204" pitchFamily="34" charset="0"/>
              <a:cs typeface="B Yagut" panose="00000400000000000000" pitchFamily="2" charset="-78"/>
            </a:endParaRPr>
          </a:p>
          <a:p>
            <a:pPr algn="just">
              <a:lnSpc>
                <a:spcPct val="115000"/>
              </a:lnSpc>
              <a:buFont typeface="Wingdings" panose="05000000000000000000" pitchFamily="2" charset="2"/>
              <a:buChar char="§"/>
            </a:pPr>
            <a:r>
              <a:rPr lang="fa-IR" sz="2000" dirty="0" smtClean="0">
                <a:latin typeface="Calibri" panose="020F0502020204030204" pitchFamily="34" charset="0"/>
                <a:ea typeface="Calibri" panose="020F0502020204030204" pitchFamily="34" charset="0"/>
                <a:cs typeface="B Yagut" panose="00000400000000000000" pitchFamily="2" charset="-78"/>
              </a:rPr>
              <a:t> </a:t>
            </a:r>
            <a:r>
              <a:rPr lang="fa-IR" sz="2000" dirty="0">
                <a:latin typeface="Calibri" panose="020F0502020204030204" pitchFamily="34" charset="0"/>
                <a:ea typeface="Calibri" panose="020F0502020204030204" pitchFamily="34" charset="0"/>
                <a:cs typeface="B Yagut" panose="00000400000000000000" pitchFamily="2" charset="-78"/>
              </a:rPr>
              <a:t>نحوه سيگار كشيدن را </a:t>
            </a:r>
            <a:r>
              <a:rPr lang="fa-IR" sz="2000">
                <a:latin typeface="Calibri" panose="020F0502020204030204" pitchFamily="34" charset="0"/>
                <a:ea typeface="Calibri" panose="020F0502020204030204" pitchFamily="34" charset="0"/>
                <a:cs typeface="B Yagut" panose="00000400000000000000" pitchFamily="2" charset="-78"/>
              </a:rPr>
              <a:t>تغيير </a:t>
            </a:r>
            <a:r>
              <a:rPr lang="fa-IR" sz="2000" smtClean="0">
                <a:latin typeface="Calibri" panose="020F0502020204030204" pitchFamily="34" charset="0"/>
                <a:ea typeface="Calibri" panose="020F0502020204030204" pitchFamily="34" charset="0"/>
                <a:cs typeface="B Yagut" panose="00000400000000000000" pitchFamily="2" charset="-78"/>
              </a:rPr>
              <a:t>داد.</a:t>
            </a:r>
          </a:p>
          <a:p>
            <a:pPr algn="just">
              <a:lnSpc>
                <a:spcPct val="115000"/>
              </a:lnSpc>
              <a:buFont typeface="Wingdings" panose="05000000000000000000" pitchFamily="2" charset="2"/>
              <a:buChar char="§"/>
            </a:pPr>
            <a:r>
              <a:rPr lang="fa-IR" sz="2000" smtClean="0">
                <a:latin typeface="Calibri" panose="020F0502020204030204" pitchFamily="34" charset="0"/>
                <a:ea typeface="Calibri" panose="020F0502020204030204" pitchFamily="34" charset="0"/>
                <a:cs typeface="B Yagut" panose="00000400000000000000" pitchFamily="2" charset="-78"/>
              </a:rPr>
              <a:t>ازتوصيه هاي بهداشتي، روان درماني، جايگزين نيكوتيني</a:t>
            </a:r>
            <a:r>
              <a:rPr lang="fa-IR" sz="2000">
                <a:solidFill>
                  <a:prstClr val="black"/>
                </a:solidFill>
                <a:latin typeface="Calibri" panose="020F0502020204030204" pitchFamily="34" charset="0"/>
                <a:ea typeface="Calibri" panose="020F0502020204030204" pitchFamily="34" charset="0"/>
                <a:cs typeface="B Yagut" panose="00000400000000000000" pitchFamily="2" charset="-78"/>
              </a:rPr>
              <a:t> </a:t>
            </a:r>
            <a:r>
              <a:rPr lang="fa-IR" sz="2000" smtClean="0">
                <a:solidFill>
                  <a:prstClr val="black"/>
                </a:solidFill>
                <a:latin typeface="Calibri" panose="020F0502020204030204" pitchFamily="34" charset="0"/>
                <a:ea typeface="Calibri" panose="020F0502020204030204" pitchFamily="34" charset="0"/>
                <a:cs typeface="B Yagut" panose="00000400000000000000" pitchFamily="2" charset="-78"/>
              </a:rPr>
              <a:t>استفاده کرد.</a:t>
            </a:r>
            <a:r>
              <a:rPr lang="fa-IR" sz="2000" smtClean="0">
                <a:latin typeface="Calibri" panose="020F0502020204030204" pitchFamily="34" charset="0"/>
                <a:ea typeface="Calibri" panose="020F0502020204030204" pitchFamily="34" charset="0"/>
                <a:cs typeface="B Yagut" panose="00000400000000000000" pitchFamily="2" charset="-78"/>
              </a:rPr>
              <a:t> </a:t>
            </a:r>
            <a:endParaRPr lang="fa-IR" sz="2000" dirty="0" smtClean="0">
              <a:latin typeface="Calibri" panose="020F0502020204030204" pitchFamily="34" charset="0"/>
              <a:ea typeface="Calibri" panose="020F0502020204030204" pitchFamily="34" charset="0"/>
              <a:cs typeface="B Yagut" panose="00000400000000000000" pitchFamily="2" charset="-78"/>
            </a:endParaRPr>
          </a:p>
        </p:txBody>
      </p:sp>
      <p:sp>
        <p:nvSpPr>
          <p:cNvPr id="4" name="Rectangle 3"/>
          <p:cNvSpPr/>
          <p:nvPr/>
        </p:nvSpPr>
        <p:spPr>
          <a:xfrm>
            <a:off x="401514" y="2055435"/>
            <a:ext cx="3771363" cy="33547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15000"/>
              </a:lnSpc>
              <a:spcBef>
                <a:spcPct val="20000"/>
              </a:spcBef>
            </a:pPr>
            <a:r>
              <a:rPr lang="fa-IR" sz="2000" dirty="0">
                <a:solidFill>
                  <a:prstClr val="black"/>
                </a:solidFill>
                <a:ea typeface="Calibri" panose="020F0502020204030204" pitchFamily="34" charset="0"/>
                <a:cs typeface="B Yagut" panose="00000400000000000000" pitchFamily="2" charset="-78"/>
              </a:rPr>
              <a:t>توصيه هاي رفتاري شامل :</a:t>
            </a:r>
          </a:p>
          <a:p>
            <a:pPr marL="342900" indent="-342900" algn="just">
              <a:lnSpc>
                <a:spcPct val="115000"/>
              </a:lnSpc>
              <a:spcBef>
                <a:spcPct val="20000"/>
              </a:spcBef>
              <a:buFont typeface="Wingdings" panose="05000000000000000000" pitchFamily="2" charset="2"/>
              <a:buChar char="§"/>
            </a:pPr>
            <a:r>
              <a:rPr lang="fa-IR" sz="2000" dirty="0">
                <a:solidFill>
                  <a:prstClr val="black"/>
                </a:solidFill>
                <a:ea typeface="Calibri" panose="020F0502020204030204" pitchFamily="34" charset="0"/>
                <a:cs typeface="B Yagut" panose="00000400000000000000" pitchFamily="2" charset="-78"/>
              </a:rPr>
              <a:t>تنفس عميق </a:t>
            </a:r>
            <a:endParaRPr lang="fa-IR" sz="2000" dirty="0" smtClean="0">
              <a:solidFill>
                <a:prstClr val="black"/>
              </a:solidFill>
              <a:ea typeface="Calibri" panose="020F0502020204030204" pitchFamily="34" charset="0"/>
              <a:cs typeface="B Yagut" panose="00000400000000000000" pitchFamily="2" charset="-78"/>
            </a:endParaRPr>
          </a:p>
          <a:p>
            <a:pPr marL="342900" indent="-342900" algn="just">
              <a:lnSpc>
                <a:spcPct val="115000"/>
              </a:lnSpc>
              <a:spcBef>
                <a:spcPct val="20000"/>
              </a:spcBef>
              <a:buFont typeface="Wingdings" panose="05000000000000000000" pitchFamily="2" charset="2"/>
              <a:buChar char="§"/>
            </a:pPr>
            <a:r>
              <a:rPr lang="fa-IR" sz="2000" dirty="0" smtClean="0">
                <a:solidFill>
                  <a:prstClr val="black"/>
                </a:solidFill>
                <a:ea typeface="Calibri" panose="020F0502020204030204" pitchFamily="34" charset="0"/>
                <a:cs typeface="B Yagut" panose="00000400000000000000" pitchFamily="2" charset="-78"/>
              </a:rPr>
              <a:t> تاخیر</a:t>
            </a:r>
            <a:r>
              <a:rPr lang="fa-IR" sz="2000" dirty="0" smtClean="0">
                <a:solidFill>
                  <a:srgbClr val="000000"/>
                </a:solidFill>
                <a:latin typeface="B Nazanin"/>
                <a:ea typeface="B Nazanin"/>
                <a:cs typeface="B Yagut" pitchFamily="2" charset="-78"/>
              </a:rPr>
              <a:t>در </a:t>
            </a:r>
            <a:r>
              <a:rPr lang="fa-IR" sz="2000" dirty="0">
                <a:solidFill>
                  <a:srgbClr val="000000"/>
                </a:solidFill>
                <a:latin typeface="B Nazanin"/>
                <a:ea typeface="B Nazanin"/>
                <a:cs typeface="B Yagut" pitchFamily="2" charset="-78"/>
              </a:rPr>
              <a:t>مصرف مواد دخانی</a:t>
            </a:r>
          </a:p>
          <a:p>
            <a:pPr marL="342900" indent="-342900" algn="just">
              <a:lnSpc>
                <a:spcPct val="115000"/>
              </a:lnSpc>
              <a:spcBef>
                <a:spcPct val="20000"/>
              </a:spcBef>
              <a:buFont typeface="Wingdings" panose="05000000000000000000" pitchFamily="2" charset="2"/>
              <a:buChar char="§"/>
            </a:pPr>
            <a:r>
              <a:rPr lang="fa-IR" sz="2000" dirty="0" smtClean="0">
                <a:solidFill>
                  <a:prstClr val="black"/>
                </a:solidFill>
                <a:ea typeface="Calibri" panose="020F0502020204030204" pitchFamily="34" charset="0"/>
                <a:cs typeface="B Yagut" panose="00000400000000000000" pitchFamily="2" charset="-78"/>
              </a:rPr>
              <a:t>نوشيدن </a:t>
            </a:r>
            <a:r>
              <a:rPr lang="fa-IR" sz="2000" dirty="0">
                <a:solidFill>
                  <a:prstClr val="black"/>
                </a:solidFill>
                <a:ea typeface="Calibri" panose="020F0502020204030204" pitchFamily="34" charset="0"/>
                <a:cs typeface="B Yagut" panose="00000400000000000000" pitchFamily="2" charset="-78"/>
              </a:rPr>
              <a:t>آب </a:t>
            </a:r>
            <a:endParaRPr lang="fa-IR" sz="2000" dirty="0" smtClean="0">
              <a:solidFill>
                <a:prstClr val="black"/>
              </a:solidFill>
              <a:ea typeface="Calibri" panose="020F0502020204030204" pitchFamily="34" charset="0"/>
              <a:cs typeface="B Yagut" panose="00000400000000000000" pitchFamily="2" charset="-78"/>
            </a:endParaRPr>
          </a:p>
          <a:p>
            <a:pPr marL="342900" indent="-342900" algn="just">
              <a:lnSpc>
                <a:spcPct val="115000"/>
              </a:lnSpc>
              <a:spcBef>
                <a:spcPct val="20000"/>
              </a:spcBef>
              <a:buFont typeface="Wingdings" panose="05000000000000000000" pitchFamily="2" charset="2"/>
              <a:buChar char="§"/>
            </a:pPr>
            <a:r>
              <a:rPr lang="fa-IR" sz="2000" dirty="0" smtClean="0">
                <a:solidFill>
                  <a:prstClr val="black"/>
                </a:solidFill>
                <a:ea typeface="Calibri" panose="020F0502020204030204" pitchFamily="34" charset="0"/>
                <a:cs typeface="B Yagut" panose="00000400000000000000" pitchFamily="2" charset="-78"/>
              </a:rPr>
              <a:t> </a:t>
            </a:r>
            <a:r>
              <a:rPr lang="fa-IR" sz="2000" dirty="0">
                <a:solidFill>
                  <a:prstClr val="black"/>
                </a:solidFill>
                <a:ea typeface="Calibri" panose="020F0502020204030204" pitchFamily="34" charset="0"/>
                <a:cs typeface="B Yagut" panose="00000400000000000000" pitchFamily="2" charset="-78"/>
              </a:rPr>
              <a:t>انحراف فكر و يادآوري </a:t>
            </a:r>
            <a:endParaRPr lang="fa-IR" sz="2000" dirty="0" smtClean="0">
              <a:solidFill>
                <a:prstClr val="black"/>
              </a:solidFill>
              <a:ea typeface="Calibri" panose="020F0502020204030204" pitchFamily="34" charset="0"/>
              <a:cs typeface="B Yagut" panose="00000400000000000000" pitchFamily="2" charset="-78"/>
            </a:endParaRPr>
          </a:p>
          <a:p>
            <a:pPr marL="342900" indent="-342900" algn="just">
              <a:lnSpc>
                <a:spcPct val="115000"/>
              </a:lnSpc>
              <a:spcBef>
                <a:spcPct val="20000"/>
              </a:spcBef>
              <a:buFont typeface="Wingdings" panose="05000000000000000000" pitchFamily="2" charset="2"/>
              <a:buChar char="§"/>
            </a:pPr>
            <a:r>
              <a:rPr lang="fa-IR" sz="2000" dirty="0" smtClean="0">
                <a:solidFill>
                  <a:prstClr val="black"/>
                </a:solidFill>
                <a:ea typeface="Calibri" panose="020F0502020204030204" pitchFamily="34" charset="0"/>
                <a:cs typeface="B Yagut" panose="00000400000000000000" pitchFamily="2" charset="-78"/>
              </a:rPr>
              <a:t> </a:t>
            </a:r>
            <a:r>
              <a:rPr lang="fa-IR" sz="2000" dirty="0">
                <a:solidFill>
                  <a:prstClr val="black"/>
                </a:solidFill>
                <a:ea typeface="Calibri" panose="020F0502020204030204" pitchFamily="34" charset="0"/>
                <a:cs typeface="B Yagut" panose="00000400000000000000" pitchFamily="2" charset="-78"/>
              </a:rPr>
              <a:t>گفتن به ديگري </a:t>
            </a:r>
            <a:endParaRPr lang="fa-IR" sz="2000" dirty="0" smtClean="0">
              <a:solidFill>
                <a:prstClr val="black"/>
              </a:solidFill>
              <a:ea typeface="Calibri" panose="020F0502020204030204" pitchFamily="34" charset="0"/>
              <a:cs typeface="B Yagut" panose="00000400000000000000" pitchFamily="2" charset="-78"/>
            </a:endParaRPr>
          </a:p>
          <a:p>
            <a:pPr marL="342900" indent="-342900" algn="just">
              <a:lnSpc>
                <a:spcPct val="115000"/>
              </a:lnSpc>
              <a:spcBef>
                <a:spcPct val="20000"/>
              </a:spcBef>
              <a:buFont typeface="Wingdings" panose="05000000000000000000" pitchFamily="2" charset="2"/>
              <a:buChar char="§"/>
            </a:pPr>
            <a:r>
              <a:rPr lang="fa-IR" sz="2000" dirty="0" smtClean="0">
                <a:solidFill>
                  <a:prstClr val="black"/>
                </a:solidFill>
                <a:ea typeface="Calibri" panose="020F0502020204030204" pitchFamily="34" charset="0"/>
                <a:cs typeface="B Yagut" panose="00000400000000000000" pitchFamily="2" charset="-78"/>
              </a:rPr>
              <a:t> </a:t>
            </a:r>
            <a:r>
              <a:rPr lang="fa-IR" sz="2000" dirty="0">
                <a:solidFill>
                  <a:prstClr val="black"/>
                </a:solidFill>
                <a:ea typeface="Calibri" panose="020F0502020204030204" pitchFamily="34" charset="0"/>
                <a:cs typeface="B Yagut" panose="00000400000000000000" pitchFamily="2" charset="-78"/>
              </a:rPr>
              <a:t>پاداش دادن </a:t>
            </a:r>
            <a:endParaRPr lang="fa-IR" sz="2000" dirty="0" smtClean="0">
              <a:solidFill>
                <a:prstClr val="black"/>
              </a:solidFill>
              <a:ea typeface="Calibri" panose="020F0502020204030204" pitchFamily="34" charset="0"/>
              <a:cs typeface="B Yagut" panose="00000400000000000000" pitchFamily="2" charset="-78"/>
            </a:endParaRPr>
          </a:p>
          <a:p>
            <a:pPr marL="342900" indent="-342900" algn="just">
              <a:lnSpc>
                <a:spcPct val="115000"/>
              </a:lnSpc>
              <a:spcBef>
                <a:spcPct val="20000"/>
              </a:spcBef>
              <a:buFont typeface="Wingdings" panose="05000000000000000000" pitchFamily="2" charset="2"/>
              <a:buChar char="§"/>
            </a:pPr>
            <a:r>
              <a:rPr lang="fa-IR" sz="2000" dirty="0" smtClean="0">
                <a:solidFill>
                  <a:prstClr val="black"/>
                </a:solidFill>
                <a:ea typeface="Calibri" panose="020F0502020204030204" pitchFamily="34" charset="0"/>
                <a:cs typeface="B Yagut" panose="00000400000000000000" pitchFamily="2" charset="-78"/>
              </a:rPr>
              <a:t>امتناع </a:t>
            </a:r>
            <a:r>
              <a:rPr lang="fa-IR" sz="2000" dirty="0">
                <a:solidFill>
                  <a:prstClr val="black"/>
                </a:solidFill>
                <a:ea typeface="Calibri" panose="020F0502020204030204" pitchFamily="34" charset="0"/>
                <a:cs typeface="B Yagut" panose="00000400000000000000" pitchFamily="2" charset="-78"/>
              </a:rPr>
              <a:t>از پذیرش تعارف سیگار </a:t>
            </a:r>
          </a:p>
        </p:txBody>
      </p:sp>
      <p:sp>
        <p:nvSpPr>
          <p:cNvPr id="5" name="Rectangle 4"/>
          <p:cNvSpPr/>
          <p:nvPr/>
        </p:nvSpPr>
        <p:spPr>
          <a:xfrm>
            <a:off x="401514" y="1295400"/>
            <a:ext cx="8513885" cy="400110"/>
          </a:xfrm>
          <a:prstGeom prst="rect">
            <a:avLst/>
          </a:prstGeom>
        </p:spPr>
        <p:txBody>
          <a:bodyPr wrap="square">
            <a:spAutoFit/>
          </a:bodyPr>
          <a:lstStyle/>
          <a:p>
            <a:r>
              <a:rPr lang="fa-IR" sz="2000" dirty="0">
                <a:solidFill>
                  <a:prstClr val="black"/>
                </a:solidFill>
                <a:ea typeface="Calibri" panose="020F0502020204030204" pitchFamily="34" charset="0"/>
                <a:cs typeface="B Yagut" panose="00000400000000000000" pitchFamily="2" charset="-78"/>
              </a:rPr>
              <a:t>ترك </a:t>
            </a:r>
            <a:r>
              <a:rPr lang="fa-IR" sz="2000" dirty="0" smtClean="0">
                <a:solidFill>
                  <a:prstClr val="black"/>
                </a:solidFill>
                <a:ea typeface="Calibri" panose="020F0502020204030204" pitchFamily="34" charset="0"/>
                <a:cs typeface="B Yagut" panose="00000400000000000000" pitchFamily="2" charset="-78"/>
              </a:rPr>
              <a:t>دخانیات </a:t>
            </a:r>
            <a:r>
              <a:rPr lang="fa-IR" sz="2000" dirty="0">
                <a:solidFill>
                  <a:prstClr val="black"/>
                </a:solidFill>
                <a:ea typeface="Calibri" panose="020F0502020204030204" pitchFamily="34" charset="0"/>
                <a:cs typeface="B Yagut" panose="00000400000000000000" pitchFamily="2" charset="-78"/>
              </a:rPr>
              <a:t>نياز به زمان دارد. ابتدا بايد </a:t>
            </a:r>
            <a:r>
              <a:rPr lang="fa-IR" sz="2000" dirty="0" smtClean="0">
                <a:solidFill>
                  <a:prstClr val="black"/>
                </a:solidFill>
                <a:ea typeface="Calibri" panose="020F0502020204030204" pitchFamily="34" charset="0"/>
                <a:cs typeface="B Yagut" panose="00000400000000000000" pitchFamily="2" charset="-78"/>
              </a:rPr>
              <a:t>خواست، تا </a:t>
            </a:r>
            <a:r>
              <a:rPr lang="fa-IR" sz="2000" dirty="0">
                <a:solidFill>
                  <a:prstClr val="black"/>
                </a:solidFill>
                <a:ea typeface="Calibri" panose="020F0502020204030204" pitchFamily="34" charset="0"/>
                <a:cs typeface="B Yagut" panose="00000400000000000000" pitchFamily="2" charset="-78"/>
              </a:rPr>
              <a:t>بعد توانست در بهترين روش </a:t>
            </a:r>
            <a:r>
              <a:rPr lang="fa-IR" sz="2000" dirty="0" smtClean="0">
                <a:solidFill>
                  <a:prstClr val="black"/>
                </a:solidFill>
                <a:ea typeface="Calibri" panose="020F0502020204030204" pitchFamily="34" charset="0"/>
                <a:cs typeface="B Yagut" panose="00000400000000000000" pitchFamily="2" charset="-78"/>
              </a:rPr>
              <a:t>بايد: </a:t>
            </a:r>
            <a:endParaRPr lang="fa-IR" dirty="0">
              <a:solidFill>
                <a:prstClr val="black"/>
              </a:solidFill>
            </a:endParaRPr>
          </a:p>
        </p:txBody>
      </p:sp>
      <p:sp>
        <p:nvSpPr>
          <p:cNvPr id="6" name="TextBox 5"/>
          <p:cNvSpPr txBox="1"/>
          <p:nvPr/>
        </p:nvSpPr>
        <p:spPr>
          <a:xfrm>
            <a:off x="1905000" y="5770125"/>
            <a:ext cx="5867400" cy="400110"/>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1">
            <a:spAutoFit/>
          </a:bodyPr>
          <a:lstStyle/>
          <a:p>
            <a:r>
              <a:rPr lang="fa-IR" sz="2000" dirty="0">
                <a:solidFill>
                  <a:prstClr val="black"/>
                </a:solidFill>
                <a:ea typeface="Calibri" panose="020F0502020204030204" pitchFamily="34" charset="0"/>
                <a:cs typeface="B Yagut" panose="00000400000000000000" pitchFamily="2" charset="-78"/>
              </a:rPr>
              <a:t>ارجاع به کارشناس روان برای مداخله و پزشک برای دارو درمانی</a:t>
            </a: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1790943"/>
      </p:ext>
    </p:extLst>
  </p:cSld>
  <p:clrMapOvr>
    <a:masterClrMapping/>
  </p:clrMapOvr>
  <mc:AlternateContent xmlns:mc="http://schemas.openxmlformats.org/markup-compatibility/2006" xmlns:p14="http://schemas.microsoft.com/office/powerpoint/2010/main">
    <mc:Choice Requires="p14">
      <p:transition p14:dur="0" advTm="72344"/>
    </mc:Choice>
    <mc:Fallback xmlns="">
      <p:transition advTm="72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0"/>
            <a:ext cx="9144000" cy="658642"/>
          </a:xfrm>
          <a:prstGeom prst="rect">
            <a:avLst/>
          </a:prstGeom>
        </p:spPr>
        <p:txBody>
          <a:bodyPr wrap="square">
            <a:spAutoFit/>
          </a:bodyPr>
          <a:lstStyle/>
          <a:p>
            <a:pPr algn="ctr">
              <a:lnSpc>
                <a:spcPct val="115000"/>
              </a:lnSpc>
              <a:spcBef>
                <a:spcPts val="1200"/>
              </a:spcBef>
              <a:spcAft>
                <a:spcPts val="1000"/>
              </a:spcAft>
            </a:pPr>
            <a:r>
              <a:rPr lang="fa-IR" sz="3200" dirty="0">
                <a:solidFill>
                  <a:prstClr val="black"/>
                </a:solidFill>
                <a:ea typeface="Calibri" panose="020F0502020204030204" pitchFamily="34" charset="0"/>
                <a:cs typeface="B Yagut" panose="00000400000000000000" pitchFamily="2" charset="-78"/>
              </a:rPr>
              <a:t>شیوه ایجاد محیط عاری از مصرف </a:t>
            </a:r>
            <a:r>
              <a:rPr lang="fa-IR" sz="3200" dirty="0" smtClean="0">
                <a:solidFill>
                  <a:prstClr val="black"/>
                </a:solidFill>
                <a:ea typeface="Calibri" panose="020F0502020204030204" pitchFamily="34" charset="0"/>
                <a:cs typeface="B Yagut" panose="00000400000000000000" pitchFamily="2" charset="-78"/>
              </a:rPr>
              <a:t>دخانیات برای جوانان</a:t>
            </a:r>
            <a:endParaRPr lang="en-US" sz="3200" dirty="0">
              <a:solidFill>
                <a:prstClr val="black"/>
              </a:solidFill>
              <a:ea typeface="Calibri" panose="020F0502020204030204" pitchFamily="34" charset="0"/>
              <a:cs typeface="B Yagut" panose="00000400000000000000" pitchFamily="2" charset="-78"/>
            </a:endParaRPr>
          </a:p>
        </p:txBody>
      </p:sp>
      <p:sp>
        <p:nvSpPr>
          <p:cNvPr id="5" name="Rectangle 4"/>
          <p:cNvSpPr/>
          <p:nvPr/>
        </p:nvSpPr>
        <p:spPr>
          <a:xfrm>
            <a:off x="304800" y="990600"/>
            <a:ext cx="8229600" cy="5093702"/>
          </a:xfrm>
          <a:prstGeom prst="rect">
            <a:avLst/>
          </a:prstGeom>
        </p:spPr>
        <p:txBody>
          <a:bodyPr wrap="square">
            <a:spAutoFit/>
          </a:bodyPr>
          <a:lstStyle/>
          <a:p>
            <a:pPr algn="justLow">
              <a:lnSpc>
                <a:spcPct val="150000"/>
              </a:lnSpc>
              <a:spcBef>
                <a:spcPts val="1200"/>
              </a:spcBef>
              <a:spcAft>
                <a:spcPts val="1000"/>
              </a:spcAft>
            </a:pPr>
            <a:r>
              <a:rPr lang="fa-IR" sz="2400" dirty="0">
                <a:latin typeface="Calibri" panose="020F0502020204030204" pitchFamily="34" charset="0"/>
                <a:ea typeface="Calibri" panose="020F0502020204030204" pitchFamily="34" charset="0"/>
                <a:cs typeface="B Nazanin" panose="00000400000000000000" pitchFamily="2" charset="-78"/>
              </a:rPr>
              <a:t>برای حفظ سلامتی خود در برابر آسیب های ناشی از دود سیگار و قلیان به مصرف کنندگان مواد دخانی </a:t>
            </a:r>
            <a:r>
              <a:rPr lang="fa-IR" sz="2400" dirty="0" smtClean="0">
                <a:latin typeface="Calibri" panose="020F0502020204030204" pitchFamily="34" charset="0"/>
                <a:ea typeface="Calibri" panose="020F0502020204030204" pitchFamily="34" charset="0"/>
                <a:cs typeface="B Nazanin" panose="00000400000000000000" pitchFamily="2" charset="-78"/>
              </a:rPr>
              <a:t>آگاهی دهید.</a:t>
            </a:r>
          </a:p>
          <a:p>
            <a:pPr algn="justLow">
              <a:lnSpc>
                <a:spcPct val="150000"/>
              </a:lnSpc>
              <a:spcBef>
                <a:spcPts val="1200"/>
              </a:spcBef>
              <a:spcAft>
                <a:spcPts val="1000"/>
              </a:spcAft>
            </a:pPr>
            <a:r>
              <a:rPr lang="fa-IR" sz="2200" dirty="0" smtClean="0">
                <a:solidFill>
                  <a:prstClr val="black"/>
                </a:solidFill>
                <a:ea typeface="Calibri" panose="020F0502020204030204" pitchFamily="34" charset="0"/>
                <a:cs typeface="B Yagut" panose="00000400000000000000" pitchFamily="2" charset="-78"/>
              </a:rPr>
              <a:t>1- قانون </a:t>
            </a:r>
            <a:r>
              <a:rPr lang="fa-IR" sz="2200" dirty="0">
                <a:solidFill>
                  <a:prstClr val="black"/>
                </a:solidFill>
                <a:ea typeface="Calibri" panose="020F0502020204030204" pitchFamily="34" charset="0"/>
                <a:cs typeface="B Yagut" panose="00000400000000000000" pitchFamily="2" charset="-78"/>
              </a:rPr>
              <a:t>منع مصرف سیگار و سایر مواد را در خانواده خود وضع و در مورد آن با فرزندان خود توافق نمایید. </a:t>
            </a:r>
          </a:p>
          <a:p>
            <a:pPr algn="justLow">
              <a:lnSpc>
                <a:spcPct val="150000"/>
              </a:lnSpc>
              <a:spcBef>
                <a:spcPts val="1200"/>
              </a:spcBef>
              <a:spcAft>
                <a:spcPts val="1000"/>
              </a:spcAft>
            </a:pPr>
            <a:r>
              <a:rPr lang="fa-IR" sz="2200" dirty="0">
                <a:solidFill>
                  <a:prstClr val="black"/>
                </a:solidFill>
                <a:ea typeface="Calibri" panose="020F0502020204030204" pitchFamily="34" charset="0"/>
                <a:cs typeface="B Yagut" panose="00000400000000000000" pitchFamily="2" charset="-78"/>
              </a:rPr>
              <a:t>2- قانون </a:t>
            </a:r>
            <a:r>
              <a:rPr lang="fa-IR" sz="2200" dirty="0" smtClean="0">
                <a:solidFill>
                  <a:prstClr val="black"/>
                </a:solidFill>
                <a:ea typeface="Calibri" panose="020F0502020204030204" pitchFamily="34" charset="0"/>
                <a:cs typeface="B Yagut" panose="00000400000000000000" pitchFamily="2" charset="-78"/>
              </a:rPr>
              <a:t>فوق رارا </a:t>
            </a:r>
            <a:r>
              <a:rPr lang="fa-IR" sz="2200" dirty="0">
                <a:solidFill>
                  <a:prstClr val="black"/>
                </a:solidFill>
                <a:ea typeface="Calibri" panose="020F0502020204030204" pitchFamily="34" charset="0"/>
                <a:cs typeface="B Yagut" panose="00000400000000000000" pitchFamily="2" charset="-78"/>
              </a:rPr>
              <a:t>به عنوان یک حق انسانی و قانونی برای حفظ سلامتی، به </a:t>
            </a:r>
            <a:r>
              <a:rPr lang="fa-IR" sz="2200" dirty="0" smtClean="0">
                <a:solidFill>
                  <a:prstClr val="black"/>
                </a:solidFill>
                <a:ea typeface="Calibri" panose="020F0502020204030204" pitchFamily="34" charset="0"/>
                <a:cs typeface="B Yagut" panose="00000400000000000000" pitchFamily="2" charset="-78"/>
              </a:rPr>
              <a:t>همه اطلاع </a:t>
            </a:r>
            <a:r>
              <a:rPr lang="fa-IR" sz="2200" dirty="0">
                <a:solidFill>
                  <a:prstClr val="black"/>
                </a:solidFill>
                <a:ea typeface="Calibri" panose="020F0502020204030204" pitchFamily="34" charset="0"/>
                <a:cs typeface="B Yagut" panose="00000400000000000000" pitchFamily="2" charset="-78"/>
              </a:rPr>
              <a:t>رسانی و مطالبه </a:t>
            </a:r>
            <a:r>
              <a:rPr lang="fa-IR" sz="2200" dirty="0" smtClean="0">
                <a:solidFill>
                  <a:prstClr val="black"/>
                </a:solidFill>
                <a:ea typeface="Calibri" panose="020F0502020204030204" pitchFamily="34" charset="0"/>
                <a:cs typeface="B Yagut" panose="00000400000000000000" pitchFamily="2" charset="-78"/>
              </a:rPr>
              <a:t>کنید.</a:t>
            </a:r>
          </a:p>
          <a:p>
            <a:pPr algn="justLow">
              <a:lnSpc>
                <a:spcPct val="150000"/>
              </a:lnSpc>
              <a:spcBef>
                <a:spcPts val="1200"/>
              </a:spcBef>
              <a:spcAft>
                <a:spcPts val="1000"/>
              </a:spcAft>
            </a:pPr>
            <a:r>
              <a:rPr lang="fa-IR" sz="2200" dirty="0" smtClean="0">
                <a:solidFill>
                  <a:prstClr val="black"/>
                </a:solidFill>
                <a:ea typeface="Calibri" panose="020F0502020204030204" pitchFamily="34" charset="0"/>
                <a:cs typeface="B Yagut" panose="00000400000000000000" pitchFamily="2" charset="-78"/>
              </a:rPr>
              <a:t>3- در </a:t>
            </a:r>
            <a:r>
              <a:rPr lang="fa-IR" sz="2200" dirty="0">
                <a:solidFill>
                  <a:prstClr val="black"/>
                </a:solidFill>
                <a:ea typeface="Calibri" panose="020F0502020204030204" pitchFamily="34" charset="0"/>
                <a:cs typeface="B Yagut" panose="00000400000000000000" pitchFamily="2" charset="-78"/>
              </a:rPr>
              <a:t>محیط های </a:t>
            </a:r>
            <a:r>
              <a:rPr lang="fa-IR" sz="2200" dirty="0" smtClean="0">
                <a:solidFill>
                  <a:prstClr val="black"/>
                </a:solidFill>
                <a:ea typeface="Calibri" panose="020F0502020204030204" pitchFamily="34" charset="0"/>
                <a:cs typeface="B Yagut" panose="00000400000000000000" pitchFamily="2" charset="-78"/>
              </a:rPr>
              <a:t>کوچک ضمن رعایت احترام، </a:t>
            </a:r>
            <a:r>
              <a:rPr lang="fa-IR" sz="2200" dirty="0">
                <a:solidFill>
                  <a:prstClr val="black"/>
                </a:solidFill>
                <a:ea typeface="Calibri" panose="020F0502020204030204" pitchFamily="34" charset="0"/>
                <a:cs typeface="B Yagut" panose="00000400000000000000" pitchFamily="2" charset="-78"/>
              </a:rPr>
              <a:t>با </a:t>
            </a:r>
            <a:r>
              <a:rPr lang="fa-IR" sz="2200" dirty="0" smtClean="0">
                <a:solidFill>
                  <a:prstClr val="black"/>
                </a:solidFill>
                <a:ea typeface="Calibri" panose="020F0502020204030204" pitchFamily="34" charset="0"/>
                <a:cs typeface="B Yagut" panose="00000400000000000000" pitchFamily="2" charset="-78"/>
              </a:rPr>
              <a:t>شهامت </a:t>
            </a:r>
            <a:r>
              <a:rPr lang="fa-IR" sz="2200" dirty="0">
                <a:solidFill>
                  <a:prstClr val="black"/>
                </a:solidFill>
                <a:ea typeface="Calibri" panose="020F0502020204030204" pitchFamily="34" charset="0"/>
                <a:cs typeface="B Yagut" panose="00000400000000000000" pitchFamily="2" charset="-78"/>
              </a:rPr>
              <a:t>کامل از افراد سیگاری بخواهید، </a:t>
            </a:r>
            <a:r>
              <a:rPr lang="fa-IR" sz="2200" dirty="0" smtClean="0">
                <a:solidFill>
                  <a:prstClr val="black"/>
                </a:solidFill>
                <a:ea typeface="Calibri" panose="020F0502020204030204" pitchFamily="34" charset="0"/>
                <a:cs typeface="B Yagut" panose="00000400000000000000" pitchFamily="2" charset="-78"/>
              </a:rPr>
              <a:t>اقدام به مصرف نکنند و در </a:t>
            </a:r>
            <a:r>
              <a:rPr lang="fa-IR" sz="2200" dirty="0">
                <a:solidFill>
                  <a:prstClr val="black"/>
                </a:solidFill>
                <a:ea typeface="Calibri" panose="020F0502020204030204" pitchFamily="34" charset="0"/>
                <a:cs typeface="B Yagut" panose="00000400000000000000" pitchFamily="2" charset="-78"/>
              </a:rPr>
              <a:t>صورت عدم </a:t>
            </a:r>
            <a:r>
              <a:rPr lang="fa-IR" sz="2200" dirty="0" smtClean="0">
                <a:solidFill>
                  <a:prstClr val="black"/>
                </a:solidFill>
                <a:ea typeface="Calibri" panose="020F0502020204030204" pitchFamily="34" charset="0"/>
                <a:cs typeface="B Yagut" panose="00000400000000000000" pitchFamily="2" charset="-78"/>
              </a:rPr>
              <a:t>توجه از </a:t>
            </a:r>
            <a:r>
              <a:rPr lang="fa-IR" sz="2200" dirty="0">
                <a:solidFill>
                  <a:prstClr val="black"/>
                </a:solidFill>
                <a:ea typeface="Calibri" panose="020F0502020204030204" pitchFamily="34" charset="0"/>
                <a:cs typeface="B Yagut" panose="00000400000000000000" pitchFamily="2" charset="-78"/>
              </a:rPr>
              <a:t>آن محیط دوری </a:t>
            </a:r>
            <a:r>
              <a:rPr lang="fa-IR" sz="2200" dirty="0" smtClean="0">
                <a:solidFill>
                  <a:prstClr val="black"/>
                </a:solidFill>
                <a:ea typeface="Calibri" panose="020F0502020204030204" pitchFamily="34" charset="0"/>
                <a:cs typeface="B Yagut" panose="00000400000000000000" pitchFamily="2" charset="-78"/>
              </a:rPr>
              <a:t>کنید</a:t>
            </a:r>
            <a:r>
              <a:rPr lang="fa-IR" sz="2200" dirty="0" smtClean="0">
                <a:solidFill>
                  <a:srgbClr val="000000"/>
                </a:solidFill>
                <a:ea typeface="Calibri" panose="020F0502020204030204" pitchFamily="34" charset="0"/>
                <a:cs typeface="B Nazanin" panose="00000400000000000000" pitchFamily="2" charset="-78"/>
              </a:rPr>
              <a:t>.</a:t>
            </a:r>
            <a:endParaRPr lang="en-US" sz="2200" dirty="0">
              <a:solidFill>
                <a:srgbClr val="000000"/>
              </a:solidFill>
              <a:ea typeface="Calibri" panose="020F0502020204030204" pitchFamily="34" charset="0"/>
              <a:cs typeface="Calibri" panose="020F0502020204030204" pitchFamily="34"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73015654"/>
      </p:ext>
    </p:extLst>
  </p:cSld>
  <p:clrMapOvr>
    <a:masterClrMapping/>
  </p:clrMapOvr>
  <mc:AlternateContent xmlns:mc="http://schemas.openxmlformats.org/markup-compatibility/2006" xmlns:p14="http://schemas.microsoft.com/office/powerpoint/2010/main">
    <mc:Choice Requires="p14">
      <p:transition spd="slow" p14:dur="2000" advTm="119259"/>
    </mc:Choice>
    <mc:Fallback xmlns="">
      <p:transition spd="slow" advTm="119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19983"/>
            <a:ext cx="8991600" cy="2631490"/>
          </a:xfrm>
          <a:prstGeom prst="rect">
            <a:avLst/>
          </a:prstGeom>
        </p:spPr>
        <p:txBody>
          <a:bodyPr wrap="square">
            <a:spAutoFit/>
          </a:bodyPr>
          <a:lstStyle/>
          <a:p>
            <a:pPr algn="justLow">
              <a:lnSpc>
                <a:spcPct val="150000"/>
              </a:lnSpc>
            </a:pPr>
            <a:r>
              <a:rPr lang="fa-IR" sz="2200" dirty="0" smtClean="0">
                <a:solidFill>
                  <a:prstClr val="black"/>
                </a:solidFill>
                <a:ea typeface="Calibri" panose="020F0502020204030204" pitchFamily="34" charset="0"/>
                <a:cs typeface="B Yagut" panose="00000400000000000000" pitchFamily="2" charset="-78"/>
              </a:rPr>
              <a:t>فرزندان </a:t>
            </a:r>
            <a:r>
              <a:rPr lang="fa-IR" sz="2200" dirty="0">
                <a:solidFill>
                  <a:prstClr val="black"/>
                </a:solidFill>
                <a:ea typeface="Calibri" panose="020F0502020204030204" pitchFamily="34" charset="0"/>
                <a:cs typeface="B Yagut" panose="00000400000000000000" pitchFamily="2" charset="-78"/>
              </a:rPr>
              <a:t>از والدین رفتارهای خوب و بد را یاد می گیرند، مصرف دخانیات، الکل  و مواد در برابر فرزندان باعث می شود آن ها فکر کنند این رفتار درست است و در آینده احتمال تکرار این رفتار در فرزندان زیاد است. به این دلیل تاکید داریم از مصرف این نوع مواد در برابر کودک پرهیز شود و به هیچ وجه برای تهیه و یا خرید </a:t>
            </a:r>
            <a:r>
              <a:rPr lang="fa-IR" sz="2200" dirty="0" smtClean="0">
                <a:solidFill>
                  <a:prstClr val="black"/>
                </a:solidFill>
                <a:ea typeface="Calibri" panose="020F0502020204030204" pitchFamily="34" charset="0"/>
                <a:cs typeface="B Yagut" panose="00000400000000000000" pitchFamily="2" charset="-78"/>
              </a:rPr>
              <a:t>آنها </a:t>
            </a:r>
            <a:r>
              <a:rPr lang="fa-IR" sz="2200" dirty="0">
                <a:solidFill>
                  <a:prstClr val="black"/>
                </a:solidFill>
                <a:ea typeface="Calibri" panose="020F0502020204030204" pitchFamily="34" charset="0"/>
                <a:cs typeface="B Yagut" panose="00000400000000000000" pitchFamily="2" charset="-78"/>
              </a:rPr>
              <a:t>از کودک استفاده نشود. لازم است بدانید این کار از نظر قانونی نیز جرم </a:t>
            </a:r>
            <a:r>
              <a:rPr lang="fa-IR" sz="2200" dirty="0" smtClean="0">
                <a:solidFill>
                  <a:prstClr val="black"/>
                </a:solidFill>
                <a:ea typeface="Calibri" panose="020F0502020204030204" pitchFamily="34" charset="0"/>
                <a:cs typeface="B Yagut" panose="00000400000000000000" pitchFamily="2" charset="-78"/>
              </a:rPr>
              <a:t>است.</a:t>
            </a:r>
            <a:endParaRPr lang="fa-IR" sz="2200" dirty="0">
              <a:solidFill>
                <a:prstClr val="black"/>
              </a:solidFill>
              <a:ea typeface="Calibri" panose="020F0502020204030204" pitchFamily="34" charset="0"/>
              <a:cs typeface="B Yagut" panose="00000400000000000000" pitchFamily="2" charset="-78"/>
            </a:endParaRPr>
          </a:p>
        </p:txBody>
      </p:sp>
      <p:sp>
        <p:nvSpPr>
          <p:cNvPr id="4" name="Rectangle 3"/>
          <p:cNvSpPr/>
          <p:nvPr/>
        </p:nvSpPr>
        <p:spPr>
          <a:xfrm>
            <a:off x="-76200" y="457200"/>
            <a:ext cx="9067800" cy="658642"/>
          </a:xfrm>
          <a:prstGeom prst="rect">
            <a:avLst/>
          </a:prstGeom>
        </p:spPr>
        <p:txBody>
          <a:bodyPr wrap="square">
            <a:spAutoFit/>
          </a:bodyPr>
          <a:lstStyle/>
          <a:p>
            <a:pPr algn="ctr">
              <a:lnSpc>
                <a:spcPct val="115000"/>
              </a:lnSpc>
              <a:spcBef>
                <a:spcPts val="1200"/>
              </a:spcBef>
              <a:spcAft>
                <a:spcPts val="1000"/>
              </a:spcAft>
            </a:pPr>
            <a:r>
              <a:rPr lang="fa-IR" sz="3200" dirty="0" smtClean="0">
                <a:solidFill>
                  <a:prstClr val="black"/>
                </a:solidFill>
                <a:ea typeface="Calibri" panose="020F0502020204030204" pitchFamily="34" charset="0"/>
                <a:cs typeface="B Yagut" panose="00000400000000000000" pitchFamily="2" charset="-78"/>
              </a:rPr>
              <a:t>تاثیر والدین برفرزندان</a:t>
            </a:r>
            <a:endParaRPr lang="en-US" sz="3200" dirty="0">
              <a:solidFill>
                <a:prstClr val="black"/>
              </a:solidFill>
              <a:ea typeface="Calibri" panose="020F0502020204030204" pitchFamily="34" charset="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7763130"/>
      </p:ext>
    </p:extLst>
  </p:cSld>
  <p:clrMapOvr>
    <a:masterClrMapping/>
  </p:clrMapOvr>
  <mc:AlternateContent xmlns:mc="http://schemas.openxmlformats.org/markup-compatibility/2006" xmlns:p14="http://schemas.microsoft.com/office/powerpoint/2010/main">
    <mc:Choice Requires="p14">
      <p:transition spd="slow" p14:dur="2000" advTm="33534"/>
    </mc:Choice>
    <mc:Fallback xmlns="">
      <p:transition spd="slow" advTm="3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676400"/>
            <a:ext cx="8839200" cy="2993768"/>
          </a:xfrm>
          <a:prstGeom prst="rect">
            <a:avLst/>
          </a:prstGeom>
        </p:spPr>
        <p:txBody>
          <a:bodyPr wrap="square">
            <a:spAutoFit/>
          </a:bodyPr>
          <a:lstStyle/>
          <a:p>
            <a:pPr algn="justLow">
              <a:lnSpc>
                <a:spcPct val="107000"/>
              </a:lnSpc>
              <a:tabLst>
                <a:tab pos="1762760" algn="l"/>
                <a:tab pos="1852930" algn="l"/>
                <a:tab pos="2122805" algn="l"/>
              </a:tabLst>
            </a:pPr>
            <a:r>
              <a:rPr lang="fa-IR" sz="2200" dirty="0">
                <a:solidFill>
                  <a:prstClr val="black"/>
                </a:solidFill>
                <a:ea typeface="Calibri" panose="020F0502020204030204" pitchFamily="34" charset="0"/>
                <a:cs typeface="B Yagut" panose="00000400000000000000" pitchFamily="2" charset="-78"/>
              </a:rPr>
              <a:t>رعایت احترام و حفظ حریم خصوصی مراجع  توضیح دهید:</a:t>
            </a:r>
            <a:endParaRPr lang="en-US" sz="2200" dirty="0">
              <a:solidFill>
                <a:prstClr val="black"/>
              </a:solidFill>
              <a:ea typeface="Calibri" panose="020F0502020204030204" pitchFamily="34" charset="0"/>
              <a:cs typeface="B Yagut" panose="00000400000000000000" pitchFamily="2" charset="-78"/>
            </a:endParaRPr>
          </a:p>
          <a:p>
            <a:pPr algn="justLow">
              <a:lnSpc>
                <a:spcPct val="150000"/>
              </a:lnSpc>
              <a:tabLst>
                <a:tab pos="1762760" algn="l"/>
                <a:tab pos="1852930" algn="l"/>
                <a:tab pos="2122805" algn="l"/>
              </a:tabLst>
            </a:pPr>
            <a:r>
              <a:rPr lang="fa-IR" sz="2000" dirty="0">
                <a:solidFill>
                  <a:prstClr val="black"/>
                </a:solidFill>
                <a:ea typeface="Calibri" panose="020F0502020204030204" pitchFamily="34" charset="0"/>
                <a:cs typeface="B Yagut" panose="00000400000000000000" pitchFamily="2" charset="-78"/>
              </a:rPr>
              <a:t> </a:t>
            </a:r>
            <a:r>
              <a:rPr lang="fa-IR" sz="2200" dirty="0">
                <a:solidFill>
                  <a:prstClr val="black"/>
                </a:solidFill>
                <a:ea typeface="Calibri" panose="020F0502020204030204" pitchFamily="34" charset="0"/>
                <a:cs typeface="B Yagut" panose="00000400000000000000" pitchFamily="2" charset="-78"/>
              </a:rPr>
              <a:t>"در این بخش می­خواهم چند سؤال درباره تجربه شما از مصرف دخانیات، الکل و مواد در طول عمر و سه ماه گذشته بپرسم. این ارزیابی برای تمام مراجعان به عنوان بخشی از ارزیابی استاندارد وضعیت سلامتی انجام می­شود و هدف آن شناسایی زودرس مصرف این مواد به منظور کمک به ارتقای سلامتی افراد است. این مواد را ممکن است به صورت تدخینی، خوراکی، مشامی، استنشاقی، تزریقی یا خوردن قرص مصرف شود. </a:t>
            </a:r>
            <a:r>
              <a:rPr lang="fa-IR" sz="2200" dirty="0" smtClean="0">
                <a:solidFill>
                  <a:prstClr val="black"/>
                </a:solidFill>
                <a:ea typeface="Calibri" panose="020F0502020204030204" pitchFamily="34" charset="0"/>
                <a:cs typeface="B Yagut" panose="00000400000000000000" pitchFamily="2" charset="-78"/>
              </a:rPr>
              <a:t>"</a:t>
            </a:r>
            <a:endParaRPr lang="en-US" sz="2200" dirty="0">
              <a:solidFill>
                <a:prstClr val="black"/>
              </a:solidFill>
              <a:ea typeface="Calibri" panose="020F0502020204030204" pitchFamily="34" charset="0"/>
              <a:cs typeface="B Yagut" panose="00000400000000000000" pitchFamily="2" charset="-78"/>
            </a:endParaRPr>
          </a:p>
        </p:txBody>
      </p:sp>
      <p:sp>
        <p:nvSpPr>
          <p:cNvPr id="5" name="Rectangle 4"/>
          <p:cNvSpPr/>
          <p:nvPr/>
        </p:nvSpPr>
        <p:spPr>
          <a:xfrm>
            <a:off x="152400" y="304800"/>
            <a:ext cx="9067800" cy="619272"/>
          </a:xfrm>
          <a:prstGeom prst="rect">
            <a:avLst/>
          </a:prstGeom>
        </p:spPr>
        <p:txBody>
          <a:bodyPr wrap="square">
            <a:spAutoFit/>
          </a:bodyPr>
          <a:lstStyle/>
          <a:p>
            <a:pPr algn="ctr">
              <a:lnSpc>
                <a:spcPct val="107000"/>
              </a:lnSpc>
              <a:tabLst>
                <a:tab pos="1762760" algn="l"/>
                <a:tab pos="1852930" algn="l"/>
                <a:tab pos="2122805" algn="l"/>
              </a:tabLst>
            </a:pPr>
            <a:r>
              <a:rPr lang="fa-IR" sz="3200" dirty="0">
                <a:solidFill>
                  <a:srgbClr val="000000"/>
                </a:solidFill>
                <a:ea typeface="Calibri" panose="020F0502020204030204" pitchFamily="34" charset="0"/>
                <a:cs typeface="B Yagut" panose="00000400000000000000" pitchFamily="2" charset="-78"/>
              </a:rPr>
              <a:t>مقدمه غربالگری اولیه</a:t>
            </a:r>
            <a:endParaRPr lang="en-US" sz="3200" dirty="0">
              <a:solidFill>
                <a:srgbClr val="000000"/>
              </a:solidFill>
              <a:ea typeface="Calibri" panose="020F0502020204030204" pitchFamily="34" charset="0"/>
              <a:cs typeface="B Yagut" panose="00000400000000000000" pitchFamily="2" charset="-78"/>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0379298"/>
      </p:ext>
    </p:extLst>
  </p:cSld>
  <p:clrMapOvr>
    <a:masterClrMapping/>
  </p:clrMapOvr>
  <mc:AlternateContent xmlns:mc="http://schemas.openxmlformats.org/markup-compatibility/2006" xmlns:p14="http://schemas.microsoft.com/office/powerpoint/2010/main">
    <mc:Choice Requires="p14">
      <p:transition p14:dur="0" advTm="48591"/>
    </mc:Choice>
    <mc:Fallback xmlns="">
      <p:transition advTm="48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2424"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885" y="1371600"/>
            <a:ext cx="8839200" cy="4620496"/>
          </a:xfrm>
          <a:prstGeom prst="rect">
            <a:avLst/>
          </a:prstGeom>
        </p:spPr>
        <p:txBody>
          <a:bodyPr wrap="square">
            <a:spAutoFit/>
          </a:bodyPr>
          <a:lstStyle/>
          <a:p>
            <a:pPr algn="justLow">
              <a:lnSpc>
                <a:spcPct val="150000"/>
              </a:lnSpc>
              <a:tabLst>
                <a:tab pos="1762760" algn="l"/>
                <a:tab pos="1852930" algn="l"/>
                <a:tab pos="2122805" algn="l"/>
              </a:tabLst>
            </a:pPr>
            <a:r>
              <a:rPr lang="fa-IR" sz="2200" dirty="0" smtClean="0">
                <a:solidFill>
                  <a:prstClr val="black"/>
                </a:solidFill>
                <a:ea typeface="Calibri" panose="020F0502020204030204" pitchFamily="34" charset="0"/>
                <a:cs typeface="B Yagut" panose="00000400000000000000" pitchFamily="2" charset="-78"/>
              </a:rPr>
              <a:t>صفحه </a:t>
            </a:r>
            <a:r>
              <a:rPr lang="fa-IR" sz="2200" dirty="0">
                <a:solidFill>
                  <a:prstClr val="black"/>
                </a:solidFill>
                <a:ea typeface="Calibri" panose="020F0502020204030204" pitchFamily="34" charset="0"/>
                <a:cs typeface="B Yagut" panose="00000400000000000000" pitchFamily="2" charset="-78"/>
              </a:rPr>
              <a:t>نمایش سوالات را به مراجع </a:t>
            </a:r>
            <a:r>
              <a:rPr lang="fa-IR" sz="2200" dirty="0" smtClean="0">
                <a:solidFill>
                  <a:prstClr val="black"/>
                </a:solidFill>
                <a:ea typeface="Calibri" panose="020F0502020204030204" pitchFamily="34" charset="0"/>
                <a:cs typeface="B Yagut" panose="00000400000000000000" pitchFamily="2" charset="-78"/>
              </a:rPr>
              <a:t>نشان بدهید و با به کارگیری مهارت ارتباط همدلانه توضیح دهید: </a:t>
            </a:r>
            <a:endParaRPr lang="en-US" sz="2200" dirty="0" smtClean="0">
              <a:solidFill>
                <a:prstClr val="black"/>
              </a:solidFill>
              <a:ea typeface="Calibri" panose="020F0502020204030204" pitchFamily="34" charset="0"/>
              <a:cs typeface="B Yagut" panose="00000400000000000000" pitchFamily="2" charset="-78"/>
            </a:endParaRPr>
          </a:p>
          <a:p>
            <a:pPr algn="justLow">
              <a:lnSpc>
                <a:spcPct val="150000"/>
              </a:lnSpc>
              <a:tabLst>
                <a:tab pos="1762760" algn="l"/>
                <a:tab pos="1852930" algn="l"/>
                <a:tab pos="2122805" algn="l"/>
              </a:tabLst>
            </a:pPr>
            <a:r>
              <a:rPr lang="fa-IR" sz="2200" dirty="0" smtClean="0">
                <a:solidFill>
                  <a:prstClr val="black"/>
                </a:solidFill>
                <a:ea typeface="Calibri" panose="020F0502020204030204" pitchFamily="34" charset="0"/>
                <a:cs typeface="B Yagut" panose="00000400000000000000" pitchFamily="2" charset="-78"/>
              </a:rPr>
              <a:t>"برخی از مواد فهرست­ شده ممکن است توسط پزشک تجویز شده باشد( مثل داروهای آرام­ بخش، داروهای ضد درد یا ریتالین). در این مصاحبه داروهایی که شما مطابق تجویز پزشک مصرف می­کنید ثبت نمی­کنیم. امّا، اگر شما این داروها را به دلایلی غیر از تجویز پزشک، یا با دفعات و مقادیر بیشتر از میزان نسخه ­شده مصرف می­کنید، لطفاً به ما اطلاع دهید. </a:t>
            </a:r>
            <a:endParaRPr lang="en-US" sz="2200" dirty="0" smtClean="0">
              <a:solidFill>
                <a:prstClr val="black"/>
              </a:solidFill>
              <a:ea typeface="Calibri" panose="020F0502020204030204" pitchFamily="34" charset="0"/>
              <a:cs typeface="B Yagut" panose="00000400000000000000" pitchFamily="2" charset="-78"/>
            </a:endParaRPr>
          </a:p>
          <a:p>
            <a:pPr algn="justLow">
              <a:lnSpc>
                <a:spcPct val="150000"/>
              </a:lnSpc>
            </a:pPr>
            <a:r>
              <a:rPr lang="fa-IR" sz="2200" dirty="0" smtClean="0">
                <a:solidFill>
                  <a:prstClr val="black"/>
                </a:solidFill>
                <a:ea typeface="Calibri" panose="020F0502020204030204" pitchFamily="34" charset="0"/>
                <a:cs typeface="B Yagut" panose="00000400000000000000" pitchFamily="2" charset="-78"/>
              </a:rPr>
              <a:t>به </a:t>
            </a:r>
            <a:r>
              <a:rPr lang="fa-IR" sz="2200" dirty="0">
                <a:solidFill>
                  <a:prstClr val="black"/>
                </a:solidFill>
                <a:ea typeface="Calibri" panose="020F0502020204030204" pitchFamily="34" charset="0"/>
                <a:cs typeface="B Yagut" panose="00000400000000000000" pitchFamily="2" charset="-78"/>
              </a:rPr>
              <a:t>شما اطمینان می­دهیم اطلاعاتی که در این مورد به ما می­دهید، کاملاً محرمانه خواهد بود. پاسخ­گویی باز و صادقانه به این پرسش­ها در ارایه خدمات مورد نیاز به ما کمک می­کند، اما در صورت عدم تمایل می­توانید به پرسش­ها پاسخ ندهید</a:t>
            </a:r>
          </a:p>
        </p:txBody>
      </p:sp>
      <p:sp>
        <p:nvSpPr>
          <p:cNvPr id="5" name="Rectangle 4"/>
          <p:cNvSpPr/>
          <p:nvPr/>
        </p:nvSpPr>
        <p:spPr>
          <a:xfrm>
            <a:off x="152400" y="304800"/>
            <a:ext cx="9067800" cy="619272"/>
          </a:xfrm>
          <a:prstGeom prst="rect">
            <a:avLst/>
          </a:prstGeom>
        </p:spPr>
        <p:txBody>
          <a:bodyPr wrap="square">
            <a:spAutoFit/>
          </a:bodyPr>
          <a:lstStyle/>
          <a:p>
            <a:pPr algn="ctr">
              <a:lnSpc>
                <a:spcPct val="107000"/>
              </a:lnSpc>
              <a:tabLst>
                <a:tab pos="1762760" algn="l"/>
                <a:tab pos="1852930" algn="l"/>
                <a:tab pos="2122805" algn="l"/>
              </a:tabLst>
            </a:pPr>
            <a:r>
              <a:rPr lang="fa-IR" sz="3200" dirty="0">
                <a:solidFill>
                  <a:srgbClr val="000000"/>
                </a:solidFill>
                <a:ea typeface="Calibri" panose="020F0502020204030204" pitchFamily="34" charset="0"/>
                <a:cs typeface="B Yagut" panose="00000400000000000000" pitchFamily="2" charset="-78"/>
              </a:rPr>
              <a:t>مقدمه غربالگری </a:t>
            </a:r>
            <a:r>
              <a:rPr lang="fa-IR" sz="3200" dirty="0" smtClean="0">
                <a:solidFill>
                  <a:srgbClr val="000000"/>
                </a:solidFill>
                <a:ea typeface="Calibri" panose="020F0502020204030204" pitchFamily="34" charset="0"/>
                <a:cs typeface="B Yagut" panose="00000400000000000000" pitchFamily="2" charset="-78"/>
              </a:rPr>
              <a:t>اولیه( ادامه)</a:t>
            </a:r>
            <a:endParaRPr lang="en-US" sz="3200" dirty="0">
              <a:solidFill>
                <a:srgbClr val="000000"/>
              </a:solidFill>
              <a:ea typeface="Calibri" panose="020F0502020204030204" pitchFamily="34" charset="0"/>
              <a:cs typeface="B Yagut" panose="00000400000000000000" pitchFamily="2" charset="-78"/>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17252981"/>
      </p:ext>
    </p:extLst>
  </p:cSld>
  <p:clrMapOvr>
    <a:masterClrMapping/>
  </p:clrMapOvr>
  <mc:AlternateContent xmlns:mc="http://schemas.openxmlformats.org/markup-compatibility/2006" xmlns:p14="http://schemas.microsoft.com/office/powerpoint/2010/main">
    <mc:Choice Requires="p14">
      <p:transition p14:dur="0" advTm="52033"/>
    </mc:Choice>
    <mc:Fallback xmlns="">
      <p:transition advTm="52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84278"/>
            <a:ext cx="9067800" cy="619117"/>
          </a:xfrm>
          <a:prstGeom prst="rect">
            <a:avLst/>
          </a:prstGeom>
        </p:spPr>
        <p:txBody>
          <a:bodyPr wrap="square" lIns="91286" tIns="45643" rIns="91286" bIns="45643">
            <a:spAutoFit/>
          </a:bodyPr>
          <a:lstStyle/>
          <a:p>
            <a:pPr algn="ctr">
              <a:lnSpc>
                <a:spcPct val="107000"/>
              </a:lnSpc>
              <a:spcAft>
                <a:spcPts val="800"/>
              </a:spcAft>
            </a:pPr>
            <a:r>
              <a:rPr lang="fa-IR" sz="3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پرسشنامه راهنمای </a:t>
            </a:r>
            <a:r>
              <a:rPr lang="fa-IR" sz="3200" dirty="0">
                <a:solidFill>
                  <a:srgbClr val="000000"/>
                </a:solidFill>
                <a:latin typeface="Calibri" panose="020F0502020204030204" pitchFamily="34" charset="0"/>
                <a:ea typeface="Calibri" panose="020F0502020204030204" pitchFamily="34" charset="0"/>
                <a:cs typeface="B Yagut" panose="00000400000000000000" pitchFamily="2" charset="-78"/>
              </a:rPr>
              <a:t>ارزیابی مصرف مواد در </a:t>
            </a:r>
            <a:r>
              <a:rPr lang="fa-IR" sz="3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جوانان</a:t>
            </a:r>
            <a:endParaRPr lang="en-US" sz="3200"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p:txBody>
      </p:sp>
      <p:graphicFrame>
        <p:nvGraphicFramePr>
          <p:cNvPr id="8" name="Table 7"/>
          <p:cNvGraphicFramePr>
            <a:graphicFrameLocks noGrp="1"/>
          </p:cNvGraphicFramePr>
          <p:nvPr>
            <p:extLst>
              <p:ext uri="{D42A27DB-BD31-4B8C-83A1-F6EECF244321}">
                <p14:modId xmlns:p14="http://schemas.microsoft.com/office/powerpoint/2010/main" val="3246114106"/>
              </p:ext>
            </p:extLst>
          </p:nvPr>
        </p:nvGraphicFramePr>
        <p:xfrm>
          <a:off x="0" y="914399"/>
          <a:ext cx="8991600" cy="5715002"/>
        </p:xfrm>
        <a:graphic>
          <a:graphicData uri="http://schemas.openxmlformats.org/drawingml/2006/table">
            <a:tbl>
              <a:tblPr rtl="1" firstRow="1" firstCol="1" bandRow="1"/>
              <a:tblGrid>
                <a:gridCol w="3400557"/>
                <a:gridCol w="470166"/>
                <a:gridCol w="369952"/>
                <a:gridCol w="1415507"/>
                <a:gridCol w="967889"/>
                <a:gridCol w="709006"/>
                <a:gridCol w="592091"/>
                <a:gridCol w="1066432"/>
              </a:tblGrid>
              <a:tr h="953235">
                <a:tc>
                  <a:txBody>
                    <a:bodyPr/>
                    <a:lstStyle/>
                    <a:p>
                      <a:pPr algn="just" rtl="1">
                        <a:lnSpc>
                          <a:spcPct val="115000"/>
                        </a:lnSpc>
                        <a:spcAft>
                          <a:spcPts val="300"/>
                        </a:spcAft>
                      </a:pPr>
                      <a:r>
                        <a:rPr lang="fa-IR" sz="1200" b="1" dirty="0">
                          <a:solidFill>
                            <a:srgbClr val="000000"/>
                          </a:solidFill>
                          <a:effectLst/>
                          <a:latin typeface="Calibri" panose="020F0502020204030204" pitchFamily="34" charset="0"/>
                          <a:ea typeface="Calibri" panose="020F0502020204030204" pitchFamily="34" charset="0"/>
                          <a:cs typeface="B Lotus" panose="00000400000000000000" pitchFamily="2" charset="-78"/>
                        </a:rPr>
                        <a:t>پرسش 1-1- در طول عمر خود، کدام یک از مواد زیر را تاکنون مصرف کرده­اید؟ </a:t>
                      </a:r>
                      <a:endPar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solidFill>
                      <a:srgbClr val="E5DFEC"/>
                    </a:solidFill>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بله</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solidFill>
                      <a:srgbClr val="F2F2F2"/>
                    </a:solidFill>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خیر</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solidFill>
                      <a:srgbClr val="F2F2F2"/>
                    </a:solidFill>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عدم تمایل به پاسخ­گویی</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solidFill>
                      <a:srgbClr val="F2F2F2"/>
                    </a:solidFill>
                  </a:tcPr>
                </a:tc>
                <a:tc rowSpan="10">
                  <a:txBody>
                    <a:bodyPr/>
                    <a:lstStyle/>
                    <a:p>
                      <a:pPr marR="71755"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درصورت پاسخ مثبت به هر یک از موارد پرسش 1 ، پرسش2  سوال شود</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R="71755" algn="ctr" rtl="0">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پرسش2: در سه ماه اخیر چطور</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vert="vert270">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solidFill>
                      <a:srgbClr val="B2A1C7"/>
                    </a:solidFill>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بله</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nchor="ctr">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solidFill>
                      <a:srgbClr val="BFBFBF"/>
                    </a:solidFill>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خیر</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solidFill>
                      <a:srgbClr val="BFBFBF"/>
                    </a:solidFill>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عدم تمایل به پاسخ­گویی</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solidFill>
                      <a:srgbClr val="BFBFBF"/>
                    </a:solidFill>
                  </a:tcPr>
                </a:tc>
              </a:tr>
              <a:tr h="331979">
                <a:tc>
                  <a:txBody>
                    <a:bodyPr/>
                    <a:lstStyle/>
                    <a:p>
                      <a:pPr algn="just" rtl="1">
                        <a:lnSpc>
                          <a:spcPct val="115000"/>
                        </a:lnSpc>
                        <a:spcAft>
                          <a:spcPts val="300"/>
                        </a:spcAft>
                      </a:pPr>
                      <a:r>
                        <a:rPr lang="fa-IR" sz="1000" b="1">
                          <a:solidFill>
                            <a:srgbClr val="000000"/>
                          </a:solidFill>
                          <a:effectLst/>
                          <a:latin typeface="Calibri" panose="020F0502020204030204" pitchFamily="34" charset="0"/>
                          <a:ea typeface="Calibri" panose="020F0502020204030204" pitchFamily="34" charset="0"/>
                          <a:cs typeface="B Lotus" panose="00000400000000000000" pitchFamily="2" charset="-78"/>
                        </a:rPr>
                        <a:t>1- دخانیات (سیگار، قلیان، ناس، غیره)</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71755"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vert="vert270">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vMerge="1">
                  <a:txBody>
                    <a:bodyPr/>
                    <a:lstStyle/>
                    <a:p>
                      <a:pPr rtl="1"/>
                      <a:endParaRPr lang="fa-IR"/>
                    </a:p>
                  </a:txBody>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776822">
                <a:tc>
                  <a:txBody>
                    <a:bodyPr/>
                    <a:lstStyle/>
                    <a:p>
                      <a:pPr algn="just" rtl="1">
                        <a:lnSpc>
                          <a:spcPct val="115000"/>
                        </a:lnSpc>
                        <a:spcAft>
                          <a:spcPts val="300"/>
                        </a:spcAft>
                      </a:pPr>
                      <a:r>
                        <a:rPr lang="fa-IR" sz="1000" b="1">
                          <a:solidFill>
                            <a:srgbClr val="000000"/>
                          </a:solidFill>
                          <a:effectLst/>
                          <a:latin typeface="Calibri" panose="020F0502020204030204" pitchFamily="34" charset="0"/>
                          <a:ea typeface="Calibri" panose="020F0502020204030204" pitchFamily="34" charset="0"/>
                          <a:cs typeface="B Lotus" panose="00000400000000000000" pitchFamily="2" charset="-78"/>
                        </a:rPr>
                        <a:t>2- داروهای مسکن اُپیوئیدی (ترامادول، کدئین، دیفنوکسیلات، غیره) (مصرف غیر پزشکی)</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dirty="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vMerge="1">
                  <a:txBody>
                    <a:bodyPr/>
                    <a:lstStyle/>
                    <a:p>
                      <a:pPr rtl="1"/>
                      <a:endParaRPr lang="fa-IR"/>
                    </a:p>
                  </a:txBody>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718685">
                <a:tc>
                  <a:txBody>
                    <a:bodyPr/>
                    <a:lstStyle/>
                    <a:p>
                      <a:pPr algn="just" rtl="1">
                        <a:lnSpc>
                          <a:spcPct val="115000"/>
                        </a:lnSpc>
                        <a:spcAft>
                          <a:spcPts val="300"/>
                        </a:spcAft>
                      </a:pPr>
                      <a:r>
                        <a:rPr lang="fa-IR" sz="1000" b="1">
                          <a:solidFill>
                            <a:srgbClr val="000000"/>
                          </a:solidFill>
                          <a:effectLst/>
                          <a:latin typeface="Calibri" panose="020F0502020204030204" pitchFamily="34" charset="0"/>
                          <a:ea typeface="Calibri" panose="020F0502020204030204" pitchFamily="34" charset="0"/>
                          <a:cs typeface="B Lotus" panose="00000400000000000000" pitchFamily="2" charset="-78"/>
                        </a:rPr>
                        <a:t>3- داروهای آرام­بخش یا خواب­آور (دیازپام، آلپرازولام، فنوباربیتال، غیره) (مصرف غیر پزشکی)</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vMerge="1">
                  <a:txBody>
                    <a:bodyPr/>
                    <a:lstStyle/>
                    <a:p>
                      <a:pPr rtl="1"/>
                      <a:endParaRPr lang="fa-IR"/>
                    </a:p>
                  </a:txBody>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31979">
                <a:tc>
                  <a:txBody>
                    <a:bodyPr/>
                    <a:lstStyle/>
                    <a:p>
                      <a:pPr algn="just" rtl="1">
                        <a:lnSpc>
                          <a:spcPct val="115000"/>
                        </a:lnSpc>
                        <a:spcAft>
                          <a:spcPts val="300"/>
                        </a:spcAft>
                      </a:pPr>
                      <a:r>
                        <a:rPr lang="fa-IR" sz="1000" b="1">
                          <a:solidFill>
                            <a:srgbClr val="000000"/>
                          </a:solidFill>
                          <a:effectLst/>
                          <a:latin typeface="Calibri" panose="020F0502020204030204" pitchFamily="34" charset="0"/>
                          <a:ea typeface="Calibri" panose="020F0502020204030204" pitchFamily="34" charset="0"/>
                          <a:cs typeface="B Lotus" panose="00000400000000000000" pitchFamily="2" charset="-78"/>
                        </a:rPr>
                        <a:t>4- الکل (آبجو، شراب، عَرَق، الکل طبی، غیره)</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vMerge="1">
                  <a:txBody>
                    <a:bodyPr/>
                    <a:lstStyle/>
                    <a:p>
                      <a:pPr rtl="1"/>
                      <a:endParaRPr lang="fa-IR"/>
                    </a:p>
                  </a:txBody>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695631">
                <a:tc>
                  <a:txBody>
                    <a:bodyPr/>
                    <a:lstStyle/>
                    <a:p>
                      <a:pPr algn="r" rtl="1">
                        <a:lnSpc>
                          <a:spcPct val="115000"/>
                        </a:lnSpc>
                        <a:spcAft>
                          <a:spcPts val="300"/>
                        </a:spcAft>
                      </a:pPr>
                      <a:r>
                        <a:rPr lang="fa-IR" sz="1000" b="1">
                          <a:solidFill>
                            <a:srgbClr val="000000"/>
                          </a:solidFill>
                          <a:effectLst/>
                          <a:latin typeface="Calibri" panose="020F0502020204030204" pitchFamily="34" charset="0"/>
                          <a:ea typeface="Calibri" panose="020F0502020204030204" pitchFamily="34" charset="0"/>
                          <a:cs typeface="B Lotus" panose="00000400000000000000" pitchFamily="2" charset="-78"/>
                        </a:rPr>
                        <a:t>پرسش 1-2- مواد دیگر چطور؟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nchor="ctr">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solidFill>
                      <a:srgbClr val="CCC0D9"/>
                    </a:solidFill>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بله</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solidFill>
                      <a:srgbClr val="D9D9D9"/>
                    </a:solidFill>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خیر</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solidFill>
                      <a:srgbClr val="D9D9D9"/>
                    </a:solidFill>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عدم تمایل به پاسخ­گویی</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nchor="ctr">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solidFill>
                      <a:srgbClr val="D9D9D9"/>
                    </a:solidFill>
                  </a:tcPr>
                </a:tc>
                <a:tc vMerge="1">
                  <a:txBody>
                    <a:bodyPr/>
                    <a:lstStyle/>
                    <a:p>
                      <a:pPr rtl="1"/>
                      <a:endParaRPr lang="fa-IR"/>
                    </a:p>
                  </a:txBody>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667565">
                <a:tc>
                  <a:txBody>
                    <a:bodyPr/>
                    <a:lstStyle/>
                    <a:p>
                      <a:pPr algn="just" rtl="1">
                        <a:lnSpc>
                          <a:spcPct val="115000"/>
                        </a:lnSpc>
                        <a:spcAft>
                          <a:spcPts val="300"/>
                        </a:spcAft>
                      </a:pPr>
                      <a:r>
                        <a:rPr lang="fa-IR" sz="1000" b="1">
                          <a:solidFill>
                            <a:srgbClr val="000000"/>
                          </a:solidFill>
                          <a:effectLst/>
                          <a:latin typeface="Calibri" panose="020F0502020204030204" pitchFamily="34" charset="0"/>
                          <a:ea typeface="Calibri" panose="020F0502020204030204" pitchFamily="34" charset="0"/>
                          <a:cs typeface="B Lotus" panose="00000400000000000000" pitchFamily="2" charset="-78"/>
                        </a:rPr>
                        <a:t>5- مواد اَفیونی غیرقانونی (تریاک، شیره، سوخته، هرویین، کراک هروئین، غیره)</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vMerge="1">
                  <a:txBody>
                    <a:bodyPr/>
                    <a:lstStyle/>
                    <a:p>
                      <a:pPr rtl="1"/>
                      <a:endParaRPr lang="fa-IR"/>
                    </a:p>
                  </a:txBody>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53830">
                <a:tc>
                  <a:txBody>
                    <a:bodyPr/>
                    <a:lstStyle/>
                    <a:p>
                      <a:pPr algn="just" rtl="1">
                        <a:lnSpc>
                          <a:spcPct val="115000"/>
                        </a:lnSpc>
                        <a:spcAft>
                          <a:spcPts val="300"/>
                        </a:spcAft>
                      </a:pPr>
                      <a:r>
                        <a:rPr lang="fa-IR" sz="1000" b="1">
                          <a:solidFill>
                            <a:srgbClr val="000000"/>
                          </a:solidFill>
                          <a:effectLst/>
                          <a:latin typeface="Calibri" panose="020F0502020204030204" pitchFamily="34" charset="0"/>
                          <a:ea typeface="Calibri" panose="020F0502020204030204" pitchFamily="34" charset="0"/>
                          <a:cs typeface="B Lotus" panose="00000400000000000000" pitchFamily="2" charset="-78"/>
                        </a:rPr>
                        <a:t>6- حشیش (سیگاری، گل، گراس، بنگ، غیره)</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vMerge="1">
                  <a:txBody>
                    <a:bodyPr/>
                    <a:lstStyle/>
                    <a:p>
                      <a:pPr rtl="1"/>
                      <a:endParaRPr lang="fa-IR"/>
                    </a:p>
                  </a:txBody>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553297">
                <a:tc>
                  <a:txBody>
                    <a:bodyPr/>
                    <a:lstStyle/>
                    <a:p>
                      <a:pPr algn="just" rtl="1">
                        <a:lnSpc>
                          <a:spcPct val="115000"/>
                        </a:lnSpc>
                        <a:spcAft>
                          <a:spcPts val="300"/>
                        </a:spcAft>
                      </a:pPr>
                      <a:r>
                        <a:rPr lang="fa-IR" sz="1000" b="1" dirty="0">
                          <a:solidFill>
                            <a:srgbClr val="000000"/>
                          </a:solidFill>
                          <a:effectLst/>
                          <a:latin typeface="Calibri" panose="020F0502020204030204" pitchFamily="34" charset="0"/>
                          <a:ea typeface="Calibri" panose="020F0502020204030204" pitchFamily="34" charset="0"/>
                          <a:cs typeface="B Lotus" panose="00000400000000000000" pitchFamily="2" charset="-78"/>
                        </a:rPr>
                        <a:t>7- محرک­های ­آمفتامینی (شیشه، اکستازی، اِکس، ریتالین، غیره)</a:t>
                      </a:r>
                      <a:endPar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vMerge="1">
                  <a:txBody>
                    <a:bodyPr/>
                    <a:lstStyle/>
                    <a:p>
                      <a:pPr rtl="1"/>
                      <a:endParaRPr lang="fa-IR"/>
                    </a:p>
                  </a:txBody>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31979">
                <a:tc>
                  <a:txBody>
                    <a:bodyPr/>
                    <a:lstStyle/>
                    <a:p>
                      <a:pPr algn="just" rtl="1">
                        <a:lnSpc>
                          <a:spcPct val="115000"/>
                        </a:lnSpc>
                        <a:spcAft>
                          <a:spcPts val="300"/>
                        </a:spcAft>
                      </a:pPr>
                      <a:r>
                        <a:rPr lang="fa-IR" sz="1000" b="1">
                          <a:solidFill>
                            <a:srgbClr val="000000"/>
                          </a:solidFill>
                          <a:effectLst/>
                          <a:latin typeface="Calibri" panose="020F0502020204030204" pitchFamily="34" charset="0"/>
                          <a:ea typeface="Calibri" panose="020F0502020204030204" pitchFamily="34" charset="0"/>
                          <a:cs typeface="B Lotus" panose="00000400000000000000" pitchFamily="2" charset="-78"/>
                        </a:rPr>
                        <a:t>8- سایر؛ مشخص کنید: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vMerge="1">
                  <a:txBody>
                    <a:bodyPr/>
                    <a:lstStyle/>
                    <a:p>
                      <a:pPr rtl="1"/>
                      <a:endParaRPr lang="fa-IR"/>
                    </a:p>
                  </a:txBody>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r" rtl="1">
                        <a:lnSpc>
                          <a:spcPct val="115000"/>
                        </a:lnSpc>
                        <a:spcAft>
                          <a:spcPts val="300"/>
                        </a:spcAft>
                      </a:pPr>
                      <a:r>
                        <a:rPr lang="fa-IR" sz="1200" dirty="0">
                          <a:solidFill>
                            <a:srgbClr val="000000"/>
                          </a:solidFill>
                          <a:effectLst/>
                          <a:latin typeface="Calibri" panose="020F0502020204030204" pitchFamily="34" charset="0"/>
                          <a:ea typeface="Calibri" panose="020F0502020204030204" pitchFamily="34" charset="0"/>
                          <a:cs typeface="B Lotus" panose="00000400000000000000" pitchFamily="2" charset="-78"/>
                        </a:rPr>
                        <a:t> </a:t>
                      </a:r>
                      <a:endPar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305" marR="27305" marT="0" marB="0">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r>
            </a:tbl>
          </a:graphicData>
        </a:graphic>
      </p:graphicFrame>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4419724"/>
      </p:ext>
    </p:extLst>
  </p:cSld>
  <p:clrMapOvr>
    <a:masterClrMapping/>
  </p:clrMapOvr>
  <mc:AlternateContent xmlns:mc="http://schemas.openxmlformats.org/markup-compatibility/2006" xmlns:p14="http://schemas.microsoft.com/office/powerpoint/2010/main">
    <mc:Choice Requires="p14">
      <p:transition p14:dur="0" advTm="109068"/>
    </mc:Choice>
    <mc:Fallback xmlns="">
      <p:transition advTm="109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46967783"/>
              </p:ext>
            </p:extLst>
          </p:nvPr>
        </p:nvGraphicFramePr>
        <p:xfrm>
          <a:off x="457200" y="1600200"/>
          <a:ext cx="8458198" cy="2971800"/>
        </p:xfrm>
        <a:graphic>
          <a:graphicData uri="http://schemas.openxmlformats.org/drawingml/2006/table">
            <a:tbl>
              <a:tblPr rtl="1" firstRow="1" firstCol="1" bandRow="1"/>
              <a:tblGrid>
                <a:gridCol w="1515139"/>
                <a:gridCol w="859427"/>
                <a:gridCol w="859427"/>
                <a:gridCol w="859427"/>
                <a:gridCol w="1052799"/>
                <a:gridCol w="1056777"/>
                <a:gridCol w="1127601"/>
                <a:gridCol w="1127601"/>
              </a:tblGrid>
              <a:tr h="1043940">
                <a:tc rowSpan="2">
                  <a:txBody>
                    <a:bodyPr/>
                    <a:lstStyle/>
                    <a:p>
                      <a:pPr algn="ctr" rtl="1">
                        <a:lnSpc>
                          <a:spcPct val="115000"/>
                        </a:lnSpc>
                        <a:spcAft>
                          <a:spcPts val="300"/>
                        </a:spcAft>
                      </a:pPr>
                      <a:r>
                        <a:rPr lang="fa-IR" sz="1200"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نوع فرآورده دخانی</a:t>
                      </a:r>
                      <a:endParaRPr lang="en-US" sz="1100"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rowSpan="2">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پرسش 3- سن اولین بار مصرف؟</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4">
                  <a:txBody>
                    <a:bodyPr/>
                    <a:lstStyle/>
                    <a:p>
                      <a:pPr algn="ctr" rtl="1">
                        <a:lnSpc>
                          <a:spcPct val="115000"/>
                        </a:lnSpc>
                        <a:spcAft>
                          <a:spcPts val="300"/>
                        </a:spcAft>
                      </a:pPr>
                      <a:r>
                        <a:rPr lang="fa-IR" sz="1200"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پرسش 4- در ماه گذشته، هر یک از انواع مواد دخانی را چند وقت یک بار مصرف ­کرده­اید؟</a:t>
                      </a:r>
                      <a:endParaRPr lang="en-US" sz="1100"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2F2F2"/>
                    </a:solidFill>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gridSpan="2">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پرسش 5- مقدار مصرف شما در یک روز معمول مصرف چقدر است؟</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D9D9"/>
                    </a:solidFill>
                  </a:tcPr>
                </a:tc>
                <a:tc hMerge="1">
                  <a:txBody>
                    <a:bodyPr/>
                    <a:lstStyle/>
                    <a:p>
                      <a:pPr rtl="1"/>
                      <a:endParaRPr lang="fa-IR"/>
                    </a:p>
                  </a:txBody>
                  <a:tcPr/>
                </a:tc>
              </a:tr>
              <a:tr h="630936">
                <a:tc vMerge="1">
                  <a:txBody>
                    <a:bodyPr/>
                    <a:lstStyle/>
                    <a:p>
                      <a:pPr rtl="1"/>
                      <a:endParaRPr lang="fa-IR"/>
                    </a:p>
                  </a:txBody>
                  <a:tcPr/>
                </a:tc>
                <a:tc vMerge="1">
                  <a:txBody>
                    <a:bodyPr/>
                    <a:lstStyle/>
                    <a:p>
                      <a:pPr rtl="1"/>
                      <a:endParaRPr lang="fa-IR"/>
                    </a:p>
                  </a:txBody>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هرگز</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1 تا 3 بار</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5DFEC"/>
                    </a:solidFill>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هفتگی</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CCC0D9"/>
                    </a:solidFill>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تقریباً روزانه یا روزانه</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B2A1C7"/>
                    </a:solidFill>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نخ</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CCC0D9"/>
                    </a:solidFill>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بار</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CCC0D9"/>
                    </a:solidFill>
                  </a:tcPr>
                </a:tc>
              </a:tr>
              <a:tr h="315468">
                <a:tc>
                  <a:txBody>
                    <a:bodyPr/>
                    <a:lstStyle/>
                    <a:p>
                      <a:pPr algn="r" rtl="1">
                        <a:lnSpc>
                          <a:spcPct val="107000"/>
                        </a:lnSpc>
                        <a:spcAft>
                          <a:spcPts val="300"/>
                        </a:spcAft>
                      </a:pPr>
                      <a:r>
                        <a:rPr lang="fa-IR" sz="1200"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سیگار</a:t>
                      </a:r>
                      <a:endParaRPr lang="en-US" sz="1100"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BFBFBF"/>
                    </a:solidFill>
                  </a:tcPr>
                </a:tc>
              </a:tr>
              <a:tr h="315468">
                <a:tc>
                  <a:txBody>
                    <a:bodyPr/>
                    <a:lstStyle/>
                    <a:p>
                      <a:pPr algn="r" rtl="1">
                        <a:lnSpc>
                          <a:spcPct val="107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قلیان</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BFBFBF"/>
                    </a:solidFill>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315468">
                <a:tc>
                  <a:txBody>
                    <a:bodyPr/>
                    <a:lstStyle/>
                    <a:p>
                      <a:pPr algn="r" rtl="1">
                        <a:lnSpc>
                          <a:spcPct val="107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پیپ/چپق</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BFBFBF"/>
                    </a:solidFill>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350520">
                <a:tc>
                  <a:txBody>
                    <a:bodyPr/>
                    <a:lstStyle/>
                    <a:p>
                      <a:pPr algn="r" rtl="1">
                        <a:lnSpc>
                          <a:spcPct val="107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ناس/تنباکوی جویدنی</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rtl="1">
                        <a:lnSpc>
                          <a:spcPct val="115000"/>
                        </a:lnSpc>
                        <a:spcAft>
                          <a:spcPts val="300"/>
                        </a:spcAft>
                      </a:pPr>
                      <a:r>
                        <a:rPr lang="fa-IR" sz="1200"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905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BFBFBF"/>
                    </a:solidFill>
                  </a:tcPr>
                </a:tc>
                <a:tc>
                  <a:txBody>
                    <a:bodyPr/>
                    <a:lstStyle/>
                    <a:p>
                      <a:pPr algn="ctr" rtl="1">
                        <a:lnSpc>
                          <a:spcPct val="115000"/>
                        </a:lnSpc>
                        <a:spcAft>
                          <a:spcPts val="300"/>
                        </a:spcAft>
                      </a:pPr>
                      <a:r>
                        <a:rPr lang="fa-IR" sz="1200" dirty="0">
                          <a:solidFill>
                            <a:srgbClr val="000000"/>
                          </a:solidFill>
                          <a:effectLst/>
                          <a:latin typeface="Calibri" panose="020F0502020204030204" pitchFamily="34" charset="0"/>
                          <a:ea typeface="Calibri" panose="020F0502020204030204" pitchFamily="34" charset="0"/>
                          <a:cs typeface="B Yagut" panose="00000400000000000000" pitchFamily="2" charset="-78"/>
                        </a:rPr>
                        <a:t> </a:t>
                      </a:r>
                      <a:endParaRPr lang="en-US" sz="1100"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nchor="ctr">
                    <a:lnL w="1270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3" name="Rectangle 2"/>
          <p:cNvSpPr/>
          <p:nvPr/>
        </p:nvSpPr>
        <p:spPr>
          <a:xfrm>
            <a:off x="457200" y="609600"/>
            <a:ext cx="8013733" cy="584775"/>
          </a:xfrm>
          <a:prstGeom prst="rect">
            <a:avLst/>
          </a:prstGeom>
        </p:spPr>
        <p:txBody>
          <a:bodyPr wrap="none">
            <a:spAutoFit/>
          </a:bodyPr>
          <a:lstStyle/>
          <a:p>
            <a:r>
              <a:rPr lang="fa-IR" sz="3200" dirty="0">
                <a:solidFill>
                  <a:srgbClr val="000000"/>
                </a:solidFill>
                <a:latin typeface="Calibri" panose="020F0502020204030204" pitchFamily="34" charset="0"/>
                <a:ea typeface="Calibri" panose="020F0502020204030204" pitchFamily="34" charset="0"/>
                <a:cs typeface="B Yagut" panose="00000400000000000000" pitchFamily="2" charset="-78"/>
              </a:rPr>
              <a:t>پرسشنامه</a:t>
            </a:r>
            <a:r>
              <a:rPr lang="fa-IR" sz="1200" dirty="0" smtClean="0">
                <a:latin typeface="Calibri" panose="020F0502020204030204" pitchFamily="34" charset="0"/>
                <a:ea typeface="Calibri" panose="020F0502020204030204" pitchFamily="34" charset="0"/>
                <a:cs typeface="B Lotus" panose="00000400000000000000" pitchFamily="2" charset="-78"/>
              </a:rPr>
              <a:t> </a:t>
            </a:r>
            <a:r>
              <a:rPr lang="fa-IR" sz="3200" dirty="0">
                <a:solidFill>
                  <a:srgbClr val="000000"/>
                </a:solidFill>
                <a:latin typeface="Calibri" panose="020F0502020204030204" pitchFamily="34" charset="0"/>
                <a:ea typeface="Calibri" panose="020F0502020204030204" pitchFamily="34" charset="0"/>
                <a:cs typeface="B Yagut" panose="00000400000000000000" pitchFamily="2" charset="-78"/>
              </a:rPr>
              <a:t>دفعات و مقدار مصرف دخانیات در ماه گذشته</a:t>
            </a:r>
          </a:p>
        </p:txBody>
      </p:sp>
      <p:sp>
        <p:nvSpPr>
          <p:cNvPr id="4" name="Rectangle 3"/>
          <p:cNvSpPr/>
          <p:nvPr/>
        </p:nvSpPr>
        <p:spPr>
          <a:xfrm>
            <a:off x="0" y="4977825"/>
            <a:ext cx="9067800" cy="646331"/>
          </a:xfrm>
          <a:prstGeom prst="rect">
            <a:avLst/>
          </a:prstGeom>
        </p:spPr>
        <p:txBody>
          <a:bodyPr wrap="square">
            <a:spAutoFit/>
          </a:bodyPr>
          <a:lstStyle/>
          <a:p>
            <a:pPr algn="justLow"/>
            <a:r>
              <a:rPr lang="fa-IR" dirty="0">
                <a:solidFill>
                  <a:srgbClr val="000000"/>
                </a:solidFill>
                <a:latin typeface="Calibri" panose="020F0502020204030204" pitchFamily="34" charset="0"/>
                <a:ea typeface="Calibri" panose="020F0502020204030204" pitchFamily="34" charset="0"/>
                <a:cs typeface="B Yagut" panose="00000400000000000000" pitchFamily="2" charset="-78"/>
              </a:rPr>
              <a:t>مصرف «هفتگی» به صورت مصرف 1 تا 4 روز در هفته تعریف می­شود در صورتی که فرد 5 روز یا بیشتر در هفته مصرف دخانیات داشته باشد، مصرف او «تقریباً روزانه یا روزانه» خواهد بود.</a:t>
            </a: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19056905"/>
      </p:ext>
    </p:extLst>
  </p:cSld>
  <p:clrMapOvr>
    <a:masterClrMapping/>
  </p:clrMapOvr>
  <mc:AlternateContent xmlns:mc="http://schemas.openxmlformats.org/markup-compatibility/2006" xmlns:p14="http://schemas.microsoft.com/office/powerpoint/2010/main">
    <mc:Choice Requires="p14">
      <p:transition p14:dur="10" advTm="79139"/>
    </mc:Choice>
    <mc:Fallback xmlns="">
      <p:transition advTm="79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2879" y="152400"/>
            <a:ext cx="4040188" cy="762000"/>
          </a:xfrm>
          <a:solidFill>
            <a:schemeClr val="bg1"/>
          </a:solidFill>
        </p:spPr>
        <p:txBody>
          <a:bodyPr/>
          <a:lstStyle/>
          <a:p>
            <a:pPr algn="ctr" rtl="1"/>
            <a:r>
              <a:rPr lang="fa-IR" dirty="0" smtClean="0">
                <a:solidFill>
                  <a:schemeClr val="tx1"/>
                </a:solidFill>
                <a:cs typeface="B Yagut" panose="00000400000000000000" pitchFamily="2" charset="-78"/>
              </a:rPr>
              <a:t>مشخصات مدرس</a:t>
            </a:r>
          </a:p>
        </p:txBody>
      </p:sp>
      <p:sp>
        <p:nvSpPr>
          <p:cNvPr id="6" name="Content Placeholder 5"/>
          <p:cNvSpPr>
            <a:spLocks noGrp="1"/>
          </p:cNvSpPr>
          <p:nvPr>
            <p:ph sz="half" idx="2"/>
          </p:nvPr>
        </p:nvSpPr>
        <p:spPr>
          <a:xfrm>
            <a:off x="280373" y="1444294"/>
            <a:ext cx="3505200" cy="5094618"/>
          </a:xfrm>
        </p:spPr>
        <p:txBody>
          <a:bodyPr>
            <a:normAutofit lnSpcReduction="10000"/>
          </a:bodyPr>
          <a:lstStyle/>
          <a:p>
            <a:pPr algn="r" rtl="1"/>
            <a:r>
              <a:rPr lang="fa-IR" dirty="0" smtClean="0">
                <a:cs typeface="B Yagut" panose="00000400000000000000" pitchFamily="2" charset="-78"/>
              </a:rPr>
              <a:t>تصویر پرسنلی مدرس:</a:t>
            </a:r>
          </a:p>
          <a:p>
            <a:pPr marL="0" indent="0" algn="r" rtl="1">
              <a:buNone/>
            </a:pPr>
            <a:endParaRPr lang="fa-IR" dirty="0" smtClean="0">
              <a:cs typeface="B Yagut" panose="00000400000000000000" pitchFamily="2" charset="-78"/>
            </a:endParaRPr>
          </a:p>
          <a:p>
            <a:pPr marL="0" indent="0" algn="r" rtl="1">
              <a:buNone/>
            </a:pPr>
            <a:endParaRPr lang="fa-IR" dirty="0">
              <a:cs typeface="B Yagut" panose="00000400000000000000" pitchFamily="2" charset="-78"/>
            </a:endParaRPr>
          </a:p>
          <a:p>
            <a:pPr marL="0" indent="0" algn="r" rtl="1">
              <a:buNone/>
            </a:pPr>
            <a:endParaRPr lang="fa-IR" dirty="0" smtClean="0">
              <a:cs typeface="B Yagut" panose="00000400000000000000" pitchFamily="2" charset="-78"/>
            </a:endParaRPr>
          </a:p>
          <a:p>
            <a:pPr marL="452628" algn="justLow">
              <a:lnSpc>
                <a:spcPct val="150000"/>
              </a:lnSpc>
            </a:pPr>
            <a:r>
              <a:rPr lang="fa-IR" sz="2200" b="1" dirty="0" smtClean="0">
                <a:cs typeface="B Yagut" panose="00000400000000000000" pitchFamily="2" charset="-78"/>
              </a:rPr>
              <a:t>نام و نام خانوادگی مدرس: </a:t>
            </a:r>
          </a:p>
          <a:p>
            <a:pPr marL="109728" indent="0" algn="ctr">
              <a:lnSpc>
                <a:spcPct val="150000"/>
              </a:lnSpc>
              <a:buNone/>
            </a:pPr>
            <a:r>
              <a:rPr lang="fa-IR" sz="1900" dirty="0" smtClean="0">
                <a:cs typeface="B Yagut" panose="00000400000000000000" pitchFamily="2" charset="-78"/>
              </a:rPr>
              <a:t>لیلا حافظی</a:t>
            </a:r>
            <a:endParaRPr lang="fa-IR" sz="1900" dirty="0">
              <a:cs typeface="B Yagut" panose="00000400000000000000" pitchFamily="2" charset="-78"/>
            </a:endParaRPr>
          </a:p>
          <a:p>
            <a:pPr algn="r" rtl="1"/>
            <a:r>
              <a:rPr lang="fa-IR" sz="2200" b="1" dirty="0">
                <a:cs typeface="B Yagut" panose="00000400000000000000" pitchFamily="2" charset="-78"/>
              </a:rPr>
              <a:t>مدرک تحصیلی:</a:t>
            </a:r>
          </a:p>
          <a:p>
            <a:pPr marL="109728" indent="0" algn="ctr" rtl="1">
              <a:buNone/>
            </a:pPr>
            <a:r>
              <a:rPr lang="fa-IR" dirty="0" smtClean="0">
                <a:cs typeface="B Yagut" panose="00000400000000000000" pitchFamily="2" charset="-78"/>
              </a:rPr>
              <a:t> </a:t>
            </a:r>
            <a:r>
              <a:rPr lang="fa-IR" sz="1900" dirty="0" smtClean="0">
                <a:cs typeface="B Yagut" panose="00000400000000000000" pitchFamily="2" charset="-78"/>
              </a:rPr>
              <a:t>کارشناس مامایی</a:t>
            </a:r>
          </a:p>
          <a:p>
            <a:pPr algn="justLow" rtl="1"/>
            <a:r>
              <a:rPr lang="fa-IR" sz="2200" b="1" dirty="0">
                <a:cs typeface="B Yagut" panose="00000400000000000000" pitchFamily="2" charset="-78"/>
              </a:rPr>
              <a:t>موقعیت اشتغال سازمانی مدرس: </a:t>
            </a:r>
            <a:r>
              <a:rPr lang="fa-IR" sz="1900" dirty="0" smtClean="0">
                <a:cs typeface="B Yagut" panose="00000400000000000000" pitchFamily="2" charset="-78"/>
              </a:rPr>
              <a:t>مربی بهداشت خانواده مرکز آموزش بهورزی شهرستان تالش، دانشگاه علوم پزشکی و خدمات بهداشتی درمانی گیلان</a:t>
            </a:r>
          </a:p>
          <a:p>
            <a:pPr marL="109728" indent="0" algn="r" rtl="1">
              <a:buNone/>
            </a:pPr>
            <a:endParaRPr lang="fa-IR" sz="2000" dirty="0" smtClean="0">
              <a:cs typeface="B Yagut" panose="00000400000000000000" pitchFamily="2" charset="-78"/>
            </a:endParaRPr>
          </a:p>
          <a:p>
            <a:pPr algn="r" rtl="1"/>
            <a:endParaRPr lang="en-US" sz="2000" dirty="0">
              <a:cs typeface="B Yagut" panose="00000400000000000000" pitchFamily="2" charset="-78"/>
            </a:endParaRPr>
          </a:p>
        </p:txBody>
      </p:sp>
      <p:sp>
        <p:nvSpPr>
          <p:cNvPr id="7" name="Text Placeholder 6"/>
          <p:cNvSpPr>
            <a:spLocks noGrp="1"/>
          </p:cNvSpPr>
          <p:nvPr>
            <p:ph type="body" sz="quarter" idx="3"/>
          </p:nvPr>
        </p:nvSpPr>
        <p:spPr>
          <a:xfrm>
            <a:off x="4669061" y="228600"/>
            <a:ext cx="4041775" cy="762000"/>
          </a:xfrm>
          <a:solidFill>
            <a:schemeClr val="bg1"/>
          </a:solidFill>
        </p:spPr>
        <p:txBody>
          <a:bodyPr/>
          <a:lstStyle/>
          <a:p>
            <a:pPr algn="r" rtl="1"/>
            <a:r>
              <a:rPr lang="fa-IR" dirty="0" smtClean="0">
                <a:solidFill>
                  <a:schemeClr val="tx1"/>
                </a:solidFill>
                <a:cs typeface="B Yagut" panose="00000400000000000000" pitchFamily="2" charset="-78"/>
              </a:rPr>
              <a:t>مشخصات بسته آموزشی</a:t>
            </a:r>
          </a:p>
        </p:txBody>
      </p:sp>
      <p:sp>
        <p:nvSpPr>
          <p:cNvPr id="8" name="Content Placeholder 7"/>
          <p:cNvSpPr>
            <a:spLocks noGrp="1"/>
          </p:cNvSpPr>
          <p:nvPr>
            <p:ph sz="quarter" idx="4"/>
          </p:nvPr>
        </p:nvSpPr>
        <p:spPr>
          <a:xfrm>
            <a:off x="4669061" y="1444294"/>
            <a:ext cx="4367436" cy="5094618"/>
          </a:xfrm>
        </p:spPr>
        <p:txBody>
          <a:bodyPr>
            <a:normAutofit lnSpcReduction="10000"/>
          </a:bodyPr>
          <a:lstStyle/>
          <a:p>
            <a:pPr algn="justLow" rtl="1"/>
            <a:r>
              <a:rPr lang="fa-IR" dirty="0" smtClean="0">
                <a:cs typeface="B Yagut" panose="00000400000000000000" pitchFamily="2" charset="-78"/>
              </a:rPr>
              <a:t>حیطه درس: </a:t>
            </a:r>
            <a:r>
              <a:rPr lang="fa-IR" sz="2000" b="1" dirty="0" smtClean="0">
                <a:cs typeface="B Yagut" panose="00000400000000000000" pitchFamily="2" charset="-78"/>
              </a:rPr>
              <a:t>مراقبتهای ادغام یافته رده سنی 18 تا29سالویژه غیر پزشک</a:t>
            </a:r>
          </a:p>
          <a:p>
            <a:pPr algn="justLow"/>
            <a:r>
              <a:rPr lang="fa-IR" dirty="0">
                <a:cs typeface="B Yagut" pitchFamily="2" charset="-78"/>
              </a:rPr>
              <a:t>تاریخ </a:t>
            </a:r>
            <a:r>
              <a:rPr lang="fa-IR" dirty="0" smtClean="0">
                <a:cs typeface="B Yagut" pitchFamily="2" charset="-78"/>
              </a:rPr>
              <a:t>آخرین </a:t>
            </a:r>
            <a:r>
              <a:rPr lang="fa-IR" dirty="0">
                <a:cs typeface="B Yagut" pitchFamily="2" charset="-78"/>
              </a:rPr>
              <a:t>بازنگری: </a:t>
            </a:r>
            <a:r>
              <a:rPr lang="fa-IR" sz="2000" b="1" dirty="0" smtClean="0">
                <a:cs typeface="B Yagut" panose="00000400000000000000" pitchFamily="2" charset="-78"/>
              </a:rPr>
              <a:t>14 اردیبهشت 1399</a:t>
            </a:r>
          </a:p>
          <a:p>
            <a:pPr algn="justLow" rtl="1"/>
            <a:r>
              <a:rPr lang="fa-IR" dirty="0" smtClean="0">
                <a:cs typeface="B Yagut" panose="00000400000000000000" pitchFamily="2" charset="-78"/>
              </a:rPr>
              <a:t>نوبت تهیه: 1 </a:t>
            </a:r>
            <a:endParaRPr lang="fa-IR" dirty="0">
              <a:cs typeface="B Yagut" panose="00000400000000000000" pitchFamily="2" charset="-78"/>
            </a:endParaRPr>
          </a:p>
          <a:p>
            <a:pPr algn="justLow" rtl="1"/>
            <a:r>
              <a:rPr lang="fa-IR" dirty="0" smtClean="0">
                <a:cs typeface="B Yagut" panose="00000400000000000000" pitchFamily="2" charset="-78"/>
              </a:rPr>
              <a:t>نام فایل:</a:t>
            </a:r>
          </a:p>
          <a:p>
            <a:pPr marL="109728" indent="0" rtl="1">
              <a:buNone/>
            </a:pPr>
            <a:r>
              <a:rPr lang="fa-IR" sz="2000" dirty="0" smtClean="0">
                <a:cs typeface="B Yagut" panose="00000400000000000000" pitchFamily="2" charset="-78"/>
              </a:rPr>
              <a:t> </a:t>
            </a:r>
            <a:r>
              <a:rPr lang="en-US" sz="2000" dirty="0" smtClean="0">
                <a:cs typeface="B Yagut" panose="00000400000000000000" pitchFamily="2" charset="-78"/>
              </a:rPr>
              <a:t>MJ-</a:t>
            </a:r>
            <a:r>
              <a:rPr lang="en-US" sz="2000" dirty="0" err="1" smtClean="0"/>
              <a:t>moraghebathay</a:t>
            </a:r>
            <a:r>
              <a:rPr lang="en-US" sz="2000" dirty="0" smtClean="0"/>
              <a:t>-</a:t>
            </a:r>
            <a:r>
              <a:rPr lang="en-US" sz="2000" dirty="0" err="1" smtClean="0"/>
              <a:t>edghamyafteh</a:t>
            </a:r>
            <a:r>
              <a:rPr lang="en-US" sz="2000" dirty="0" smtClean="0"/>
              <a:t>- </a:t>
            </a:r>
            <a:endParaRPr lang="fa-IR" sz="2000" dirty="0" smtClean="0"/>
          </a:p>
          <a:p>
            <a:pPr marL="109728" indent="0" algn="justLow" rtl="1">
              <a:buNone/>
            </a:pPr>
            <a:r>
              <a:rPr lang="en-US" sz="2000" dirty="0" err="1" smtClean="0">
                <a:cs typeface="B Yagut" panose="00000400000000000000" pitchFamily="2" charset="-78"/>
              </a:rPr>
              <a:t>radee</a:t>
            </a:r>
            <a:r>
              <a:rPr lang="en-US" sz="2000" dirty="0" smtClean="0">
                <a:cs typeface="B Yagut" panose="00000400000000000000" pitchFamily="2" charset="-78"/>
              </a:rPr>
              <a:t> seni18 ta 29sal-edi1</a:t>
            </a:r>
            <a:endParaRPr lang="fa-IR" sz="2000" dirty="0" smtClean="0">
              <a:cs typeface="B Yagut" panose="00000400000000000000" pitchFamily="2" charset="-78"/>
            </a:endParaRPr>
          </a:p>
          <a:p>
            <a:pPr marL="285750" indent="-285750" algn="justLow"/>
            <a:r>
              <a:rPr lang="fa-IR" sz="1800" i="1" dirty="0" smtClean="0">
                <a:cs typeface="B Yagut" panose="00000400000000000000" pitchFamily="2" charset="-78"/>
              </a:rPr>
              <a:t> </a:t>
            </a:r>
            <a:r>
              <a:rPr lang="fa-IR" sz="1800" dirty="0">
                <a:cs typeface="B Yagut" pitchFamily="2" charset="-78"/>
              </a:rPr>
              <a:t>پیش </a:t>
            </a:r>
            <a:r>
              <a:rPr lang="fa-IR" sz="1800" dirty="0" smtClean="0">
                <a:cs typeface="B Yagut" pitchFamily="2" charset="-78"/>
              </a:rPr>
              <a:t>نیاز: آناتومی </a:t>
            </a:r>
            <a:r>
              <a:rPr lang="fa-IR" sz="1800" dirty="0">
                <a:cs typeface="B Yagut" pitchFamily="2" charset="-78"/>
              </a:rPr>
              <a:t>و فیزیولوژی، اصول تغذیه، بیماری </a:t>
            </a:r>
            <a:r>
              <a:rPr lang="fa-IR" sz="1800" dirty="0" smtClean="0">
                <a:cs typeface="B Yagut" pitchFamily="2" charset="-78"/>
              </a:rPr>
              <a:t>های واگیرو غیرواگیر- ایمن سازی- دهان ودندان</a:t>
            </a:r>
          </a:p>
          <a:p>
            <a:pPr marL="285750" indent="-285750" algn="justLow"/>
            <a:r>
              <a:rPr lang="fa-IR" sz="1800" dirty="0" smtClean="0">
                <a:cs typeface="B Yagut" pitchFamily="2" charset="-78"/>
              </a:rPr>
              <a:t>نحوه ارائه: 9ساعت </a:t>
            </a:r>
            <a:r>
              <a:rPr lang="fa-IR" sz="1800" dirty="0">
                <a:cs typeface="B Yagut" pitchFamily="2" charset="-78"/>
              </a:rPr>
              <a:t>نظری و 17 ساعت </a:t>
            </a:r>
            <a:r>
              <a:rPr lang="fa-IR" sz="1800" dirty="0" smtClean="0">
                <a:cs typeface="B Yagut" pitchFamily="2" charset="-78"/>
              </a:rPr>
              <a:t>عملی.</a:t>
            </a:r>
          </a:p>
          <a:p>
            <a:pPr marL="285750" indent="-285750" algn="justLow"/>
            <a:r>
              <a:rPr lang="fa-IR" sz="1800" dirty="0" smtClean="0">
                <a:cs typeface="B Yagut" pitchFamily="2" charset="-78"/>
              </a:rPr>
              <a:t>مجموعه </a:t>
            </a:r>
            <a:r>
              <a:rPr lang="fa-IR" sz="1800" dirty="0">
                <a:cs typeface="B Yagut" pitchFamily="2" charset="-78"/>
              </a:rPr>
              <a:t>حاضر برای تدریس در </a:t>
            </a:r>
            <a:r>
              <a:rPr lang="fa-IR" sz="1800" dirty="0" smtClean="0">
                <a:cs typeface="B Yagut" pitchFamily="2" charset="-78"/>
              </a:rPr>
              <a:t>9 </a:t>
            </a:r>
            <a:r>
              <a:rPr lang="fa-IR" sz="1800" dirty="0">
                <a:cs typeface="B Yagut" pitchFamily="2" charset="-78"/>
              </a:rPr>
              <a:t>ساعت کلاس آموزشی نظری تهیه شده است</a:t>
            </a:r>
            <a:r>
              <a:rPr lang="fa-IR" sz="1800" dirty="0" smtClean="0">
                <a:cs typeface="B Yagut" pitchFamily="2" charset="-78"/>
              </a:rPr>
              <a:t>.</a:t>
            </a:r>
          </a:p>
          <a:p>
            <a:pPr marL="285750" indent="-285750" algn="justLow"/>
            <a:r>
              <a:rPr lang="fa-IR" sz="1800" dirty="0" smtClean="0">
                <a:cs typeface="B Yagut" pitchFamily="2" charset="-78"/>
              </a:rPr>
              <a:t>شیوه ارزشیابی:</a:t>
            </a:r>
            <a:r>
              <a:rPr lang="fa-IR" sz="1800" dirty="0">
                <a:cs typeface="B Yagut" pitchFamily="2" charset="-78"/>
              </a:rPr>
              <a:t> </a:t>
            </a:r>
            <a:r>
              <a:rPr lang="fa-IR" sz="1800" dirty="0" smtClean="0">
                <a:cs typeface="B Yagut" pitchFamily="2" charset="-78"/>
              </a:rPr>
              <a:t>نظری و </a:t>
            </a:r>
            <a:r>
              <a:rPr lang="fa-IR" sz="1800" dirty="0">
                <a:cs typeface="B Yagut" pitchFamily="2" charset="-78"/>
              </a:rPr>
              <a:t>عملی </a:t>
            </a:r>
            <a:endParaRPr lang="en-US" sz="1800" i="1"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fld id="{A8B4ED13-EBA7-4896-8486-DA7F6ED059BE}" type="slidenum">
              <a:rPr lang="fa-IR" smtClean="0">
                <a:solidFill>
                  <a:prstClr val="black">
                    <a:tint val="75000"/>
                  </a:prstClr>
                </a:solidFill>
              </a:rPr>
              <a:pPr/>
              <a:t>2</a:t>
            </a:fld>
            <a:endParaRPr lang="fa-IR">
              <a:solidFill>
                <a:prstClr val="black">
                  <a:tint val="75000"/>
                </a:prstClr>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638"/>
          <a:stretch/>
        </p:blipFill>
        <p:spPr>
          <a:xfrm>
            <a:off x="914400" y="1828800"/>
            <a:ext cx="1371600" cy="1219200"/>
          </a:xfrm>
          <a:prstGeom prst="rect">
            <a:avLst/>
          </a:prstGeom>
        </p:spPr>
      </p:pic>
    </p:spTree>
    <p:extLst>
      <p:ext uri="{BB962C8B-B14F-4D97-AF65-F5344CB8AC3E}">
        <p14:creationId xmlns:p14="http://schemas.microsoft.com/office/powerpoint/2010/main" val="1273867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922321423"/>
              </p:ext>
            </p:extLst>
          </p:nvPr>
        </p:nvGraphicFramePr>
        <p:xfrm>
          <a:off x="2" y="76200"/>
          <a:ext cx="8458199" cy="6690868"/>
        </p:xfrm>
        <a:graphic>
          <a:graphicData uri="http://schemas.openxmlformats.org/drawingml/2006/table">
            <a:tbl>
              <a:tblPr rtl="1" firstRow="1" firstCol="1" bandRow="1"/>
              <a:tblGrid>
                <a:gridCol w="2166542"/>
                <a:gridCol w="761217"/>
                <a:gridCol w="1378067"/>
                <a:gridCol w="4152373"/>
              </a:tblGrid>
              <a:tr h="316500">
                <a:tc gridSpan="4">
                  <a:txBody>
                    <a:bodyPr/>
                    <a:lstStyle/>
                    <a:p>
                      <a:pPr marL="0" marR="0" lvl="0" indent="0" algn="ctr" defTabSz="911393" rtl="1" eaLnBrk="1" fontAlgn="auto" latinLnBrk="0" hangingPunct="1">
                        <a:lnSpc>
                          <a:spcPct val="115000"/>
                        </a:lnSpc>
                        <a:spcBef>
                          <a:spcPts val="0"/>
                        </a:spcBef>
                        <a:spcAft>
                          <a:spcPts val="0"/>
                        </a:spcAft>
                        <a:buClrTx/>
                        <a:buSzTx/>
                        <a:buFontTx/>
                        <a:buNone/>
                        <a:tabLst>
                          <a:tab pos="1762760" algn="l"/>
                          <a:tab pos="1852930" algn="l"/>
                          <a:tab pos="2122805" algn="l"/>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1-غربالگري اوليه درگیری با مصرف دخانیات، الکل، مواد در گروه سنی </a:t>
                      </a:r>
                      <a:r>
                        <a:rPr kumimoji="0" lang="fa-IR" sz="2000" b="1"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18 تا 29 سال</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marL="32254" marR="322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r>
              <a:tr h="154580">
                <a:tc>
                  <a:txBody>
                    <a:bodyPr/>
                    <a:lstStyle/>
                    <a:p>
                      <a:pPr algn="ctr" rtl="1">
                        <a:lnSpc>
                          <a:spcPct val="107000"/>
                        </a:lnSpc>
                        <a:spcAft>
                          <a:spcPts val="0"/>
                        </a:spcAft>
                      </a:pPr>
                      <a:r>
                        <a:rPr lang="fa-IR" sz="105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rPr>
                        <a:t>ارزیابی</a:t>
                      </a:r>
                      <a:endParaRPr lang="en-US" sz="105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txBody>
                  <a:tcPr marL="32254" marR="322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105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rPr>
                        <a:t>نتیجه ارزیابی</a:t>
                      </a:r>
                      <a:endParaRPr lang="en-US" sz="105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txBody>
                  <a:tcPr marL="32254" marR="322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105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rPr>
                        <a:t>طبقه­بندی</a:t>
                      </a:r>
                      <a:endParaRPr lang="en-US" sz="105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txBody>
                  <a:tcPr marL="32254" marR="322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105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rPr>
                        <a:t>اقدام</a:t>
                      </a:r>
                      <a:endParaRPr lang="en-US" sz="105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txBody>
                  <a:tcPr marL="32254" marR="322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4823">
                <a:tc rowSpan="2">
                  <a:txBody>
                    <a:bodyPr/>
                    <a:lstStyle/>
                    <a:p>
                      <a:pPr marL="0" algn="just" defTabSz="908483" rtl="1" eaLnBrk="1" latinLnBrk="0" hangingPunct="1">
                        <a:lnSpc>
                          <a:spcPct val="115000"/>
                        </a:lnSpc>
                        <a:spcAft>
                          <a:spcPts val="0"/>
                        </a:spcAft>
                      </a:pPr>
                      <a:r>
                        <a:rPr lang="fa-IR" sz="1200" b="1" kern="12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با رعایت احترام و حفظ حریم خصوصی فرد، پس از بیان مقدمه ذکر شده در پرسشنامه ( موجود در بخش راهنما)، پرسش 1 ( هر دو بخش) را درباره سابقه مصرف مواد و برخی داروها  در  طول عمر سوال کنید. </a:t>
                      </a:r>
                      <a:endParaRPr lang="fa-IR" sz="1200" b="1" kern="1200" dirty="0" smtClean="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p>
                      <a:pPr marL="0" algn="just" defTabSz="908483" rtl="1" eaLnBrk="1" latinLnBrk="0" hangingPunct="1">
                        <a:lnSpc>
                          <a:spcPct val="115000"/>
                        </a:lnSpc>
                        <a:spcAft>
                          <a:spcPts val="0"/>
                        </a:spcAft>
                      </a:pPr>
                      <a:endParaRPr lang="en-US" sz="1200" b="1" kern="1200" dirty="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p>
                      <a:pPr marL="0" algn="just" defTabSz="908483" rtl="1" eaLnBrk="1" latinLnBrk="0" hangingPunct="1">
                        <a:lnSpc>
                          <a:spcPct val="115000"/>
                        </a:lnSpc>
                        <a:spcAft>
                          <a:spcPts val="0"/>
                        </a:spcAft>
                      </a:pPr>
                      <a:r>
                        <a:rPr lang="fa-IR" sz="1200" b="1" kern="12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در صورت پاسخ مثبت به هر یک از موارد پرسش 1،  پرسش 2 درباره مصرف سه ماه گذشته آن موارد پرسیده شود</a:t>
                      </a:r>
                      <a:r>
                        <a:rPr lang="fa-IR" sz="1200" b="1" kern="1200" dirty="0" smtClean="0">
                          <a:solidFill>
                            <a:srgbClr val="000000"/>
                          </a:solidFill>
                          <a:effectLst/>
                          <a:latin typeface="Calibri" panose="020F0502020204030204" pitchFamily="34" charset="0"/>
                          <a:ea typeface="Calibri" panose="020F0502020204030204" pitchFamily="34" charset="0"/>
                          <a:cs typeface="B Nazanin" panose="00000400000000000000" pitchFamily="2" charset="-78"/>
                        </a:rPr>
                        <a:t>.</a:t>
                      </a:r>
                    </a:p>
                    <a:p>
                      <a:pPr marL="0" algn="just" defTabSz="908483" rtl="1" eaLnBrk="1" latinLnBrk="0" hangingPunct="1">
                        <a:lnSpc>
                          <a:spcPct val="115000"/>
                        </a:lnSpc>
                        <a:spcAft>
                          <a:spcPts val="0"/>
                        </a:spcAft>
                      </a:pPr>
                      <a:endParaRPr lang="en-US" sz="1200" b="1" kern="1200" dirty="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p>
                      <a:pPr marL="0" algn="just" defTabSz="908483" rtl="1" eaLnBrk="1" latinLnBrk="0" hangingPunct="1">
                        <a:lnSpc>
                          <a:spcPct val="115000"/>
                        </a:lnSpc>
                        <a:spcAft>
                          <a:spcPts val="0"/>
                        </a:spcAft>
                      </a:pPr>
                      <a:r>
                        <a:rPr lang="fa-IR" sz="1200" b="1" kern="12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طبق راهنما، در صورت مصرف مواد دخانی در سه ماهه اخیر، پرسش 3 (سن اولین بار مصرف) و پرسش های 4 و 5 (دفعات و مقدار مصرف مواد دخانی در ماه گذشته) سوال گردد.</a:t>
                      </a:r>
                      <a:endParaRPr lang="en-US" sz="1200" b="1" kern="1200" dirty="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p>
                      <a:pPr marL="0" algn="just" defTabSz="908483" rtl="1" eaLnBrk="1" latinLnBrk="0" hangingPunct="1">
                        <a:lnSpc>
                          <a:spcPct val="115000"/>
                        </a:lnSpc>
                        <a:spcAft>
                          <a:spcPts val="0"/>
                        </a:spcAft>
                        <a:tabLst>
                          <a:tab pos="1762760" algn="l"/>
                          <a:tab pos="1852930" algn="l"/>
                          <a:tab pos="2122805" algn="l"/>
                        </a:tabLst>
                      </a:pPr>
                      <a:r>
                        <a:rPr lang="fa-IR" sz="1200" b="1" kern="12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endParaRPr lang="en-US" sz="1200" b="1" kern="1200" dirty="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txBody>
                  <a:tcPr marL="32254" marR="32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08483" rtl="1" eaLnBrk="1" latinLnBrk="0" hangingPunct="1">
                        <a:lnSpc>
                          <a:spcPct val="115000"/>
                        </a:lnSpc>
                        <a:spcAft>
                          <a:spcPts val="0"/>
                        </a:spcAft>
                      </a:pPr>
                      <a:r>
                        <a:rPr lang="fa-IR"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rPr>
                        <a:t>پاسخ مثبت به سؤال 2</a:t>
                      </a:r>
                      <a:endParaRPr lang="en-US"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txBody>
                  <a:tcPr marL="32254" marR="322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08483" rtl="1" eaLnBrk="1" latinLnBrk="0" hangingPunct="1">
                        <a:lnSpc>
                          <a:spcPct val="115000"/>
                        </a:lnSpc>
                        <a:spcAft>
                          <a:spcPts val="0"/>
                        </a:spcAft>
                      </a:pPr>
                      <a:r>
                        <a:rPr lang="ar-SA"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rPr>
                        <a:t>مورد مثیت غربال­گری اولیه درگیری با مصرف دخانیات، الکل و مواد</a:t>
                      </a:r>
                      <a:endParaRPr lang="en-US"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txBody>
                  <a:tcPr marL="32254" marR="322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rtl="1">
                        <a:lnSpc>
                          <a:spcPct val="115000"/>
                        </a:lnSpc>
                        <a:spcAft>
                          <a:spcPts val="0"/>
                        </a:spcAft>
                        <a:buFont typeface="Wingdings" panose="05000000000000000000" pitchFamily="2" charset="2"/>
                        <a:buChar char=""/>
                      </a:pPr>
                      <a:r>
                        <a:rPr lang="fa-IR" sz="1100" b="1">
                          <a:effectLst/>
                          <a:latin typeface="Calibri" panose="020F0502020204030204" pitchFamily="34" charset="0"/>
                          <a:cs typeface="B Nazanin" panose="00000400000000000000" pitchFamily="2" charset="-78"/>
                        </a:rPr>
                        <a:t>ارایه بازخورد درباره خطرات مصرف متناسب با ماده مصرفی با استفاده از محتوا و کارت بازخورد عوارض اختصاصی موجود در بخش راهنما </a:t>
                      </a:r>
                      <a:endParaRPr lang="en-US" sz="1100">
                        <a:effectLst/>
                        <a:latin typeface="Calibri" panose="020F0502020204030204" pitchFamily="34" charset="0"/>
                      </a:endParaRPr>
                    </a:p>
                    <a:p>
                      <a:pPr marL="342900" lvl="0" indent="-342900" algn="just" rtl="1">
                        <a:lnSpc>
                          <a:spcPct val="115000"/>
                        </a:lnSpc>
                        <a:spcAft>
                          <a:spcPts val="0"/>
                        </a:spcAft>
                        <a:buFont typeface="Symbol" panose="05050102010706020507" pitchFamily="18" charset="2"/>
                        <a:buChar char=""/>
                      </a:pPr>
                      <a:r>
                        <a:rPr lang="fa-IR" sz="1100" b="1">
                          <a:solidFill>
                            <a:srgbClr val="000000"/>
                          </a:solidFill>
                          <a:effectLst/>
                          <a:latin typeface="Calibri" panose="020F0502020204030204" pitchFamily="34" charset="0"/>
                          <a:ea typeface="Calibri" panose="020F0502020204030204" pitchFamily="34" charset="0"/>
                          <a:cs typeface="B Nazanin" panose="00000400000000000000" pitchFamily="2" charset="-78"/>
                        </a:rPr>
                        <a:t>به  مصرف کنند گان مواد دخانی، آموزش پرهیز از مصرف دخانیات در حضور دیگران با تاکید بر عوارض مواجهه با دود دسته دوم و سوم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15000"/>
                        </a:lnSpc>
                        <a:spcAft>
                          <a:spcPts val="0"/>
                        </a:spcAft>
                        <a:buFont typeface="Symbol" panose="05050102010706020507" pitchFamily="18" charset="2"/>
                        <a:buChar char=""/>
                      </a:pPr>
                      <a:r>
                        <a:rPr lang="fa-IR" sz="1100" b="1">
                          <a:solidFill>
                            <a:srgbClr val="000000"/>
                          </a:solidFill>
                          <a:effectLst/>
                          <a:latin typeface="Calibri" panose="020F0502020204030204" pitchFamily="34" charset="0"/>
                          <a:ea typeface="Calibri" panose="020F0502020204030204" pitchFamily="34" charset="0"/>
                          <a:cs typeface="B Nazanin" panose="00000400000000000000" pitchFamily="2" charset="-78"/>
                        </a:rPr>
                        <a:t>توصیه مختصر درباره قطع مصرف با استفاده از عبارت زیر </a:t>
                      </a:r>
                      <a:r>
                        <a:rPr lang="en-US" sz="1100" b="1">
                          <a:solidFill>
                            <a:srgbClr val="000000"/>
                          </a:solidFill>
                          <a:effectLst/>
                          <a:latin typeface="Calibri" panose="020F0502020204030204" pitchFamily="34" charset="0"/>
                          <a:ea typeface="Calibri" panose="020F0502020204030204" pitchFamily="34" charset="0"/>
                          <a:cs typeface="B Nazanin" panose="00000400000000000000" pitchFamily="2" charset="-78"/>
                        </a:rPr>
                        <a:t>:</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57200" algn="r" rtl="1">
                        <a:lnSpc>
                          <a:spcPct val="115000"/>
                        </a:lnSpc>
                        <a:spcAft>
                          <a:spcPts val="0"/>
                        </a:spcAft>
                      </a:pPr>
                      <a:r>
                        <a:rPr lang="fa-IR" sz="1100">
                          <a:solidFill>
                            <a:srgbClr val="000000"/>
                          </a:solidFill>
                          <a:effectLst/>
                          <a:latin typeface="Calibri" panose="020F0502020204030204" pitchFamily="34" charset="0"/>
                          <a:ea typeface="Calibri" panose="020F0502020204030204" pitchFamily="34" charset="0"/>
                          <a:cs typeface="B Nazanin" panose="00000400000000000000" pitchFamily="2" charset="-78"/>
                        </a:rPr>
                        <a:t>روان شناس و پزشک مرکز ما آمادگی دارد، برای کنترل یا قطع مصرف و رفع مشکلات احتمالی تان بطور رایگان به شما کمک کند.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rtl="1">
                        <a:lnSpc>
                          <a:spcPct val="115000"/>
                        </a:lnSpc>
                        <a:spcAft>
                          <a:spcPts val="0"/>
                        </a:spcAft>
                        <a:buFont typeface="Wingdings" panose="05000000000000000000" pitchFamily="2" charset="2"/>
                        <a:buChar char=""/>
                      </a:pPr>
                      <a:r>
                        <a:rPr lang="fa-IR" sz="1100" b="1">
                          <a:effectLst/>
                          <a:latin typeface="Calibri" panose="020F0502020204030204" pitchFamily="34" charset="0"/>
                          <a:cs typeface="B Nazanin" panose="00000400000000000000" pitchFamily="2" charset="-78"/>
                        </a:rPr>
                        <a:t>اطلاع</a:t>
                      </a:r>
                      <a:r>
                        <a:rPr lang="fa-IR" sz="1100" b="1">
                          <a:effectLst/>
                          <a:latin typeface="Calibri" panose="020F0502020204030204" pitchFamily="34" charset="0"/>
                          <a:cs typeface="Cambria" panose="02040503050406030204" pitchFamily="18" charset="0"/>
                        </a:rPr>
                        <a:t> </a:t>
                      </a:r>
                      <a:r>
                        <a:rPr lang="fa-IR" sz="1100" b="1">
                          <a:effectLst/>
                          <a:latin typeface="Calibri" panose="020F0502020204030204" pitchFamily="34" charset="0"/>
                          <a:cs typeface="B Nazanin" panose="00000400000000000000" pitchFamily="2" charset="-78"/>
                        </a:rPr>
                        <a:t>رسانی و تشویق فرد در خصوص امکان ارزیابی تکمیلی، ارایه مشاوره روانشناختی، برخی خدمات درمانی و در صورت لزوم ارجاع به مراکز تخصصی</a:t>
                      </a:r>
                      <a:endParaRPr lang="en-US" sz="1100">
                        <a:effectLst/>
                        <a:latin typeface="Calibri" panose="020F0502020204030204" pitchFamily="34" charset="0"/>
                      </a:endParaRPr>
                    </a:p>
                    <a:p>
                      <a:pPr marL="342900" lvl="0" indent="-342900" algn="just" rtl="1">
                        <a:lnSpc>
                          <a:spcPct val="115000"/>
                        </a:lnSpc>
                        <a:spcAft>
                          <a:spcPts val="0"/>
                        </a:spcAft>
                        <a:buFont typeface="Wingdings" panose="05000000000000000000" pitchFamily="2" charset="2"/>
                        <a:buChar char=""/>
                      </a:pPr>
                      <a:r>
                        <a:rPr lang="fa-IR" sz="1100" b="1">
                          <a:effectLst/>
                          <a:latin typeface="Calibri" panose="020F0502020204030204" pitchFamily="34" charset="0"/>
                          <a:cs typeface="B Nazanin" panose="00000400000000000000" pitchFamily="2" charset="-78"/>
                        </a:rPr>
                        <a:t>ارجاع به کارشناس سلامت روان برای غربال­گری تکمیلی در گیری با  مصرف دخانیات، الکل و مواد</a:t>
                      </a:r>
                      <a:endParaRPr lang="en-US" sz="1100">
                        <a:effectLst/>
                        <a:latin typeface="Calibri" panose="020F0502020204030204" pitchFamily="34" charset="0"/>
                      </a:endParaRPr>
                    </a:p>
                  </a:txBody>
                  <a:tcPr marL="32254" marR="32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481497">
                <a:tc vMerge="1">
                  <a:txBody>
                    <a:bodyPr/>
                    <a:lstStyle/>
                    <a:p>
                      <a:pPr rtl="1"/>
                      <a:endParaRPr lang="fa-IR"/>
                    </a:p>
                  </a:txBody>
                  <a:tcPr/>
                </a:tc>
                <a:tc>
                  <a:txBody>
                    <a:bodyPr/>
                    <a:lstStyle/>
                    <a:p>
                      <a:pPr marL="0" algn="just" defTabSz="908483" rtl="1" eaLnBrk="1" latinLnBrk="0" hangingPunct="1">
                        <a:lnSpc>
                          <a:spcPct val="115000"/>
                        </a:lnSpc>
                        <a:spcAft>
                          <a:spcPts val="0"/>
                        </a:spcAft>
                      </a:pPr>
                      <a:r>
                        <a:rPr lang="fa-IR"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endParaRPr lang="en-US"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p>
                      <a:pPr marL="0" algn="just" defTabSz="908483" rtl="1" eaLnBrk="1" latinLnBrk="0" hangingPunct="1">
                        <a:lnSpc>
                          <a:spcPct val="115000"/>
                        </a:lnSpc>
                        <a:spcAft>
                          <a:spcPts val="0"/>
                        </a:spcAft>
                      </a:pPr>
                      <a:r>
                        <a:rPr lang="fa-IR"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endParaRPr lang="en-US"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p>
                      <a:pPr marL="0" algn="just" defTabSz="908483" rtl="1" eaLnBrk="1" latinLnBrk="0" hangingPunct="1">
                        <a:lnSpc>
                          <a:spcPct val="115000"/>
                        </a:lnSpc>
                        <a:spcAft>
                          <a:spcPts val="0"/>
                        </a:spcAft>
                      </a:pPr>
                      <a:r>
                        <a:rPr lang="fa-IR"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rPr>
                        <a:t>پاسخ منفی به</a:t>
                      </a:r>
                      <a:endParaRPr lang="en-US"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p>
                      <a:pPr marL="0" algn="just" defTabSz="908483" rtl="1" eaLnBrk="1" latinLnBrk="0" hangingPunct="1">
                        <a:lnSpc>
                          <a:spcPct val="115000"/>
                        </a:lnSpc>
                        <a:spcAft>
                          <a:spcPts val="0"/>
                        </a:spcAft>
                      </a:pPr>
                      <a:r>
                        <a:rPr lang="fa-IR"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rPr>
                        <a:t> سؤال 2 </a:t>
                      </a:r>
                      <a:endParaRPr lang="en-US"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p>
                      <a:pPr marL="0" algn="just" defTabSz="908483" rtl="1" eaLnBrk="1" latinLnBrk="0" hangingPunct="1">
                        <a:lnSpc>
                          <a:spcPct val="115000"/>
                        </a:lnSpc>
                        <a:spcAft>
                          <a:spcPts val="0"/>
                        </a:spcAft>
                      </a:pPr>
                      <a:r>
                        <a:rPr lang="fa-IR"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endParaRPr lang="en-US"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txBody>
                  <a:tcPr marL="32254" marR="32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08483" rtl="1" eaLnBrk="1" latinLnBrk="0" hangingPunct="1">
                        <a:lnSpc>
                          <a:spcPct val="115000"/>
                        </a:lnSpc>
                        <a:spcAft>
                          <a:spcPts val="0"/>
                        </a:spcAft>
                      </a:pPr>
                      <a:r>
                        <a:rPr lang="fa-IR"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rPr>
                        <a:t>عدم </a:t>
                      </a:r>
                      <a:r>
                        <a:rPr lang="ar-SA"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rPr>
                        <a:t>درگیری با</a:t>
                      </a:r>
                      <a:r>
                        <a:rPr lang="fa-IR"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rPr>
                        <a:t> مصرف دخانیات، الکل و مواد</a:t>
                      </a:r>
                      <a:endParaRPr lang="en-US" sz="1200" b="1" kern="1200">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txBody>
                  <a:tcPr marL="32254" marR="322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r" rtl="1">
                        <a:lnSpc>
                          <a:spcPct val="115000"/>
                        </a:lnSpc>
                        <a:spcAft>
                          <a:spcPts val="0"/>
                        </a:spcAft>
                        <a:buFont typeface="Wingdings" panose="05000000000000000000" pitchFamily="2" charset="2"/>
                        <a:buChar char=""/>
                      </a:pPr>
                      <a:r>
                        <a:rPr lang="fa-IR" sz="1100" b="1"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ارایه بازخورد مثبت تشویقی با استفاده از عبارت زیر</a:t>
                      </a:r>
                      <a:endPar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rtl="1">
                        <a:lnSpc>
                          <a:spcPct val="115000"/>
                        </a:lnSpc>
                        <a:spcAft>
                          <a:spcPts val="0"/>
                        </a:spcAft>
                        <a:buFont typeface="Symbol" panose="05050102010706020507" pitchFamily="18" charset="2"/>
                        <a:buChar char=""/>
                      </a:pPr>
                      <a:r>
                        <a:rPr lang="fa-IR" sz="11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خیلی خوب</a:t>
                      </a:r>
                      <a:r>
                        <a:rPr lang="fa-IR" sz="1100" u="sng" dirty="0">
                          <a:solidFill>
                            <a:srgbClr val="008080"/>
                          </a:solidFill>
                          <a:effectLst/>
                          <a:latin typeface="Calibri" panose="020F0502020204030204" pitchFamily="34" charset="0"/>
                          <a:ea typeface="Calibri" panose="020F0502020204030204" pitchFamily="34" charset="0"/>
                          <a:cs typeface="B Nazanin" panose="00000400000000000000" pitchFamily="2" charset="-78"/>
                        </a:rPr>
                        <a:t>ه</a:t>
                      </a:r>
                      <a:r>
                        <a:rPr lang="fa-IR" sz="11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که شما تاکنون در کنترل و مدیریت رفتار تان موفق بوده اید، این موضوع نشان می دهد شما برای دوری از آثار زیانبار مصرف دخانیات و مواد از احساس مسئولیت و قدرت تصمیم گیری خوبی برخوردارید</a:t>
                      </a:r>
                      <a:r>
                        <a:rPr lang="en-US" sz="11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a:t>
                      </a:r>
                      <a:endPar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rtl="1">
                        <a:lnSpc>
                          <a:spcPct val="115000"/>
                        </a:lnSpc>
                        <a:spcAft>
                          <a:spcPts val="0"/>
                        </a:spcAft>
                        <a:buFont typeface="Symbol" panose="05050102010706020507" pitchFamily="18" charset="2"/>
                        <a:buChar char=""/>
                      </a:pPr>
                      <a:r>
                        <a:rPr lang="fa-IR" sz="11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همچنین یادآوری می کنم، در صورت درگیری اطرافیان تان با مشکلات ناشی از  مصرف سیگار قلیان، الکل و یا سایر مواد روان شناس مرکز ما آمادگی دارد، به آن ها بطور رایگان کمک کند. </a:t>
                      </a:r>
                      <a:endPar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rtl="1">
                        <a:lnSpc>
                          <a:spcPct val="115000"/>
                        </a:lnSpc>
                        <a:spcAft>
                          <a:spcPts val="0"/>
                        </a:spcAft>
                        <a:buFont typeface="Wingdings" panose="05000000000000000000" pitchFamily="2" charset="2"/>
                        <a:buChar char=""/>
                      </a:pPr>
                      <a:r>
                        <a:rPr lang="fa-IR" sz="1100" b="1"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اطلاع­رسانی و تشویق فرد برای دریافت آموزش­ها ی گروهی از کارشناس سلامت روان (فرزند پروری،  مهارت های زندگی و پیشگیری از اعتیاد) مطابق شرایط احراز و با استفاده از عبارات زیر:</a:t>
                      </a:r>
                      <a:endPar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28600" algn="just" rtl="1">
                        <a:lnSpc>
                          <a:spcPct val="115000"/>
                        </a:lnSpc>
                        <a:spcAft>
                          <a:spcPts val="0"/>
                        </a:spcAft>
                      </a:pPr>
                      <a:r>
                        <a:rPr lang="fa-IR" sz="11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این مرکز برای افزایش آگاهی و توانمندی مراجعین، کلاس های آموزشی خوبی درباره مهارت های</a:t>
                      </a:r>
                      <a:r>
                        <a:rPr lang="fa-IR" sz="1100" b="1"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فرزند پروری،  مهارت های زندگی و پیشگیری از اعتیاد</a:t>
                      </a:r>
                      <a:r>
                        <a:rPr lang="fa-IR" sz="11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برگزار می کند. شما می توانید با شرکت در این کلاس ها در باره موضوعاتی چون تربیت بهتر فرزندانتان و حل مسائل مربوط به آن ها، مهارت های لازم برای سلامت روان و  افزایش آرامش و نشاط بیشتر در روابط خانوادگی و اجتماعی و نیز شیوه های دوری خود و خانواده تان از آثار زیان بار سیگار، قلیان، الکل و مواد آموزش ببینید.</a:t>
                      </a:r>
                      <a:endPar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15000"/>
                        </a:lnSpc>
                        <a:spcAft>
                          <a:spcPts val="0"/>
                        </a:spcAft>
                        <a:buFont typeface="Symbol" panose="05050102010706020507" pitchFamily="18" charset="2"/>
                        <a:buChar char=""/>
                      </a:pPr>
                      <a:r>
                        <a:rPr lang="fa-IR" sz="11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آموزش مهارت های فرزند پروری : برای والد یا مراقب کودک 2 تا12  سال و نوجوان 12 تا 17 سال</a:t>
                      </a:r>
                      <a:endPar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15000"/>
                        </a:lnSpc>
                        <a:spcAft>
                          <a:spcPts val="0"/>
                        </a:spcAft>
                        <a:buFont typeface="Symbol" panose="05050102010706020507" pitchFamily="18" charset="2"/>
                        <a:buChar char=""/>
                      </a:pPr>
                      <a:r>
                        <a:rPr lang="fa-IR" sz="11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آموزش مهارت های زندگی: برای  کلیه مراجعین </a:t>
                      </a:r>
                      <a:endPar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15000"/>
                        </a:lnSpc>
                        <a:spcAft>
                          <a:spcPts val="0"/>
                        </a:spcAft>
                        <a:buFont typeface="Symbol" panose="05050102010706020507" pitchFamily="18" charset="2"/>
                        <a:buChar char=""/>
                      </a:pPr>
                      <a:r>
                        <a:rPr lang="fa-IR" sz="11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خود مراقبتی : برای سفیران سلامت </a:t>
                      </a:r>
                      <a:endPar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15000"/>
                        </a:lnSpc>
                        <a:spcAft>
                          <a:spcPts val="0"/>
                        </a:spcAft>
                        <a:buFont typeface="Wingdings" panose="05000000000000000000" pitchFamily="2" charset="2"/>
                        <a:buChar char=""/>
                      </a:pPr>
                      <a:r>
                        <a:rPr lang="fa-IR" sz="1100" b="1"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ارجاع به کارشناس سلامت روان در صورت تمایل به دریافت آموزش­ها ی گروهی </a:t>
                      </a:r>
                      <a:endPar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2254" marR="32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872565571"/>
      </p:ext>
    </p:extLst>
  </p:cSld>
  <p:clrMapOvr>
    <a:masterClrMapping/>
  </p:clrMapOvr>
  <mc:AlternateContent xmlns:mc="http://schemas.openxmlformats.org/markup-compatibility/2006" xmlns:p14="http://schemas.microsoft.com/office/powerpoint/2010/main">
    <mc:Choice Requires="p14">
      <p:transition spd="slow" p14:dur="2000" advTm="250502"/>
    </mc:Choice>
    <mc:Fallback xmlns="">
      <p:transition spd="slow" advTm="250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fa-IR" sz="3600" dirty="0">
                <a:latin typeface="BNazanin,Bold"/>
                <a:ea typeface="+mn-ea"/>
                <a:cs typeface="B Yagut" panose="00000400000000000000" pitchFamily="2" charset="-78"/>
              </a:rPr>
              <a:t>پایان بخش اول از جلسه ی </a:t>
            </a:r>
            <a:r>
              <a:rPr lang="fa-IR" sz="3600" dirty="0" smtClean="0">
                <a:latin typeface="BNazanin,Bold"/>
                <a:ea typeface="+mn-ea"/>
                <a:cs typeface="B Yagut" panose="00000400000000000000" pitchFamily="2" charset="-78"/>
              </a:rPr>
              <a:t>7</a:t>
            </a:r>
            <a:endParaRPr lang="fa-IR" sz="3600" dirty="0">
              <a:latin typeface="BNazanin,Bold"/>
              <a:ea typeface="+mn-ea"/>
              <a:cs typeface="B Yagut" panose="00000400000000000000" pitchFamily="2" charset="-78"/>
            </a:endParaRPr>
          </a:p>
        </p:txBody>
      </p:sp>
      <p:sp>
        <p:nvSpPr>
          <p:cNvPr id="3" name="Content Placeholder 2"/>
          <p:cNvSpPr>
            <a:spLocks noGrp="1"/>
          </p:cNvSpPr>
          <p:nvPr>
            <p:ph idx="1"/>
          </p:nvPr>
        </p:nvSpPr>
        <p:spPr>
          <a:xfrm>
            <a:off x="304800" y="1417638"/>
            <a:ext cx="8229600" cy="4114800"/>
          </a:xfrm>
        </p:spPr>
        <p:txBody>
          <a:bodyPr>
            <a:normAutofit fontScale="62500" lnSpcReduction="20000"/>
          </a:bodyPr>
          <a:lstStyle/>
          <a:p>
            <a:pPr marL="0" indent="0" algn="justLow">
              <a:lnSpc>
                <a:spcPct val="170000"/>
              </a:lnSpc>
              <a:spcBef>
                <a:spcPct val="0"/>
              </a:spcBef>
              <a:buNone/>
            </a:pPr>
            <a:r>
              <a:rPr lang="fa-IR" sz="3600" dirty="0">
                <a:latin typeface="BNazanin,Bold"/>
                <a:cs typeface="B Yagut" panose="00000400000000000000" pitchFamily="2" charset="-78"/>
              </a:rPr>
              <a:t>به علت کاهش حجم جلسه برای برای </a:t>
            </a:r>
            <a:r>
              <a:rPr lang="fa-IR" sz="3600" dirty="0" smtClean="0">
                <a:latin typeface="BNazanin,Bold"/>
                <a:cs typeface="B Yagut" panose="00000400000000000000" pitchFamily="2" charset="-78"/>
              </a:rPr>
              <a:t>بارگذاری، این </a:t>
            </a:r>
            <a:r>
              <a:rPr lang="fa-IR" sz="3600" dirty="0">
                <a:latin typeface="BNazanin,Bold"/>
                <a:cs typeface="B Yagut" panose="00000400000000000000" pitchFamily="2" charset="-78"/>
              </a:rPr>
              <a:t>جلسه در دوبخش مجزا خدمتتان ارایه می </a:t>
            </a:r>
            <a:r>
              <a:rPr lang="fa-IR" sz="3600" dirty="0" smtClean="0">
                <a:latin typeface="BNazanin,Bold"/>
                <a:cs typeface="B Yagut" panose="00000400000000000000" pitchFamily="2" charset="-78"/>
              </a:rPr>
              <a:t>شود.</a:t>
            </a:r>
          </a:p>
          <a:p>
            <a:pPr marL="0" indent="0" algn="justLow">
              <a:lnSpc>
                <a:spcPct val="170000"/>
              </a:lnSpc>
              <a:spcBef>
                <a:spcPct val="0"/>
              </a:spcBef>
              <a:buNone/>
            </a:pPr>
            <a:r>
              <a:rPr lang="fa-IR" sz="3600" dirty="0" smtClean="0">
                <a:latin typeface="BNazanin,Bold"/>
                <a:cs typeface="B Yagut" panose="00000400000000000000" pitchFamily="2" charset="-78"/>
              </a:rPr>
              <a:t> </a:t>
            </a:r>
            <a:endParaRPr lang="fa-IR" sz="3600" dirty="0">
              <a:latin typeface="BNazanin,Bold"/>
              <a:cs typeface="B Yagut" panose="00000400000000000000" pitchFamily="2" charset="-78"/>
            </a:endParaRPr>
          </a:p>
          <a:p>
            <a:pPr marL="0" indent="0" algn="justLow">
              <a:lnSpc>
                <a:spcPct val="170000"/>
              </a:lnSpc>
              <a:spcBef>
                <a:spcPct val="0"/>
              </a:spcBef>
              <a:buNone/>
            </a:pPr>
            <a:r>
              <a:rPr lang="fa-IR" sz="3600" dirty="0">
                <a:latin typeface="BNazanin,Bold"/>
                <a:cs typeface="B Yagut" panose="00000400000000000000" pitchFamily="2" charset="-78"/>
              </a:rPr>
              <a:t>نکته مهم :</a:t>
            </a:r>
          </a:p>
          <a:p>
            <a:pPr marL="0" indent="0" algn="justLow">
              <a:lnSpc>
                <a:spcPct val="170000"/>
              </a:lnSpc>
              <a:spcBef>
                <a:spcPct val="0"/>
              </a:spcBef>
              <a:buNone/>
            </a:pPr>
            <a:r>
              <a:rPr lang="fa-IR" sz="3600" dirty="0" smtClean="0">
                <a:latin typeface="BNazanin,Bold"/>
                <a:cs typeface="B Yagut" panose="00000400000000000000" pitchFamily="2" charset="-78"/>
              </a:rPr>
              <a:t>اگرچه این جلسه در دوبخش تدوین شده، امایک </a:t>
            </a:r>
            <a:r>
              <a:rPr lang="fa-IR" sz="3600" dirty="0">
                <a:latin typeface="BNazanin,Bold"/>
                <a:cs typeface="B Yagut" panose="00000400000000000000" pitchFamily="2" charset="-78"/>
              </a:rPr>
              <a:t>جلسه آموزشی محسوب می شود بنابراین در شروع بخش اول اهداف آموزشی و در پایان بخش دوم خلاصه و نتیجه گیری این جلسه آموزشی خدمتتان ارایه می </a:t>
            </a:r>
            <a:r>
              <a:rPr lang="fa-IR" sz="3600" dirty="0" smtClean="0">
                <a:latin typeface="BNazanin,Bold"/>
                <a:cs typeface="B Yagut" panose="00000400000000000000" pitchFamily="2" charset="-78"/>
              </a:rPr>
              <a:t>گردد.</a:t>
            </a:r>
            <a:endParaRPr lang="fa-IR" sz="3600" dirty="0">
              <a:latin typeface="BNazanin,Bold"/>
              <a:cs typeface="B Yagut" panose="00000400000000000000" pitchFamily="2" charset="-78"/>
            </a:endParaRPr>
          </a:p>
          <a:p>
            <a:pPr marL="0" indent="0">
              <a:buNone/>
            </a:pPr>
            <a:r>
              <a:rPr lang="fa-IR" dirty="0" smtClean="0"/>
              <a:t> </a:t>
            </a:r>
            <a:endParaRPr lang="fa-IR" dirty="0"/>
          </a:p>
        </p:txBody>
      </p:sp>
      <p:pic>
        <p:nvPicPr>
          <p:cNvPr id="4"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916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275"/>
            <a:ext cx="9144000" cy="1143000"/>
          </a:xfrm>
        </p:spPr>
        <p:txBody>
          <a:bodyPr>
            <a:normAutofit fontScale="90000"/>
          </a:bodyPr>
          <a:lstStyle/>
          <a:p>
            <a:pPr defTabSz="914400"/>
            <a:r>
              <a:rPr lang="fa-IR" sz="2700" dirty="0" smtClean="0">
                <a:solidFill>
                  <a:prstClr val="black"/>
                </a:solidFill>
                <a:latin typeface="B  Yagut"/>
                <a:cs typeface="B Yagut" panose="00000400000000000000" pitchFamily="2" charset="-78"/>
              </a:rPr>
              <a:t/>
            </a:r>
            <a:br>
              <a:rPr lang="fa-IR" sz="2700" dirty="0" smtClean="0">
                <a:solidFill>
                  <a:prstClr val="black"/>
                </a:solidFill>
                <a:latin typeface="B  Yagut"/>
                <a:cs typeface="B Yagut" panose="00000400000000000000" pitchFamily="2" charset="-78"/>
              </a:rPr>
            </a:br>
            <a:r>
              <a:rPr lang="fa-IR" dirty="0">
                <a:solidFill>
                  <a:prstClr val="black"/>
                </a:solidFill>
                <a:latin typeface="B  Yagut"/>
                <a:cs typeface="B Yagut" panose="00000400000000000000" pitchFamily="2" charset="-78"/>
              </a:rPr>
              <a:t>فهرست عناوین</a:t>
            </a:r>
            <a:r>
              <a:rPr lang="fa-IR" sz="2700" dirty="0">
                <a:solidFill>
                  <a:prstClr val="black"/>
                </a:solidFill>
                <a:latin typeface="B  Yagut"/>
                <a:cs typeface="B Yagut" panose="00000400000000000000" pitchFamily="2" charset="-78"/>
              </a:rPr>
              <a:t/>
            </a:r>
            <a:br>
              <a:rPr lang="fa-IR" sz="2700" dirty="0">
                <a:solidFill>
                  <a:prstClr val="black"/>
                </a:solidFill>
                <a:latin typeface="B  Yagut"/>
                <a:cs typeface="B Yagut" panose="00000400000000000000" pitchFamily="2" charset="-78"/>
              </a:rPr>
            </a:br>
            <a:r>
              <a:rPr lang="fa-IR" sz="2700" dirty="0" smtClean="0">
                <a:solidFill>
                  <a:prstClr val="black"/>
                </a:solidFill>
                <a:latin typeface="B  Yagut"/>
                <a:cs typeface="B Yagut" panose="00000400000000000000" pitchFamily="2" charset="-78"/>
              </a:rPr>
              <a:t>مراقبتهای </a:t>
            </a:r>
            <a:r>
              <a:rPr lang="fa-IR" sz="2700" dirty="0">
                <a:solidFill>
                  <a:prstClr val="black"/>
                </a:solidFill>
                <a:latin typeface="B  Yagut"/>
                <a:cs typeface="B Yagut" panose="00000400000000000000" pitchFamily="2" charset="-78"/>
              </a:rPr>
              <a:t>ادغام یافته </a:t>
            </a:r>
            <a:r>
              <a:rPr lang="fa-IR" sz="2700" dirty="0" smtClean="0">
                <a:solidFill>
                  <a:prstClr val="black"/>
                </a:solidFill>
                <a:latin typeface="B  Yagut"/>
                <a:cs typeface="B Yagut" panose="00000400000000000000" pitchFamily="2" charset="-78"/>
              </a:rPr>
              <a:t>رده سنی 18-29سال( ویژه غیر پزشک)</a:t>
            </a:r>
            <a:r>
              <a:rPr lang="fa-IR" dirty="0" smtClean="0">
                <a:solidFill>
                  <a:prstClr val="black"/>
                </a:solidFill>
                <a:latin typeface="B  Yagut"/>
                <a:ea typeface="+mn-ea"/>
                <a:cs typeface="B Yagut" panose="00000400000000000000" pitchFamily="2" charset="-78"/>
              </a:rPr>
              <a:t/>
            </a:r>
            <a:br>
              <a:rPr lang="fa-IR" dirty="0" smtClean="0">
                <a:solidFill>
                  <a:prstClr val="black"/>
                </a:solidFill>
                <a:latin typeface="B  Yagut"/>
                <a:ea typeface="+mn-ea"/>
                <a:cs typeface="B Yagut" panose="00000400000000000000" pitchFamily="2" charset="-78"/>
              </a:rPr>
            </a:br>
            <a:r>
              <a:rPr lang="fa-IR" dirty="0" smtClean="0">
                <a:solidFill>
                  <a:prstClr val="black"/>
                </a:solidFill>
                <a:latin typeface="B  Yagut"/>
                <a:ea typeface="+mn-ea"/>
                <a:cs typeface="B Yagut" panose="00000400000000000000" pitchFamily="2" charset="-78"/>
              </a:rPr>
              <a:t>                            </a:t>
            </a:r>
            <a:endParaRPr lang="fa-IR" dirty="0">
              <a:solidFill>
                <a:prstClr val="black"/>
              </a:solidFill>
              <a:latin typeface="B  Yagut"/>
              <a:ea typeface="+mn-ea"/>
              <a:cs typeface="B Yagut" panose="00000400000000000000" pitchFamily="2" charset="-78"/>
            </a:endParaRPr>
          </a:p>
        </p:txBody>
      </p:sp>
      <p:graphicFrame>
        <p:nvGraphicFramePr>
          <p:cNvPr id="6" name="Table 5"/>
          <p:cNvGraphicFramePr>
            <a:graphicFrameLocks noGrp="1"/>
          </p:cNvGraphicFramePr>
          <p:nvPr>
            <p:extLst>
              <p:ext uri="{D42A27DB-BD31-4B8C-83A1-F6EECF244321}">
                <p14:modId xmlns:p14="http://schemas.microsoft.com/office/powerpoint/2010/main" val="4109650337"/>
              </p:ext>
            </p:extLst>
          </p:nvPr>
        </p:nvGraphicFramePr>
        <p:xfrm>
          <a:off x="2895600" y="1150298"/>
          <a:ext cx="5943599" cy="5303520"/>
        </p:xfrm>
        <a:graphic>
          <a:graphicData uri="http://schemas.openxmlformats.org/drawingml/2006/table">
            <a:tbl>
              <a:tblPr rtl="1" firstRow="1" bandRow="1">
                <a:tableStyleId>{5C22544A-7EE6-4342-B048-85BDC9FD1C3A}</a:tableStyleId>
              </a:tblPr>
              <a:tblGrid>
                <a:gridCol w="3507337"/>
                <a:gridCol w="1828507"/>
                <a:gridCol w="607755"/>
              </a:tblGrid>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وضعیت تغذیه ای</a:t>
                      </a:r>
                      <a:endParaRPr kumimoji="0" lang="fa-IR" sz="1800" b="0" i="0" u="none" strike="noStrike" kern="1200" cap="none" spc="0" normalizeH="0" baseline="0" dirty="0">
                        <a:ln>
                          <a:noFill/>
                        </a:ln>
                        <a:solidFill>
                          <a:prstClr val="black"/>
                        </a:solidFill>
                        <a:effectLst/>
                        <a:uLnTx/>
                        <a:uFillTx/>
                        <a:latin typeface="+mn-lt"/>
                        <a:ea typeface="+mn-ea"/>
                        <a:cs typeface="B Yagut" panose="00000400000000000000" pitchFamily="2" charset="-78"/>
                      </a:endParaRPr>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جلسه ا</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marL="285750" indent="-285750" rtl="1">
                        <a:buFont typeface="Wingdings" panose="05000000000000000000" pitchFamily="2" charset="2"/>
                        <a:buChar char="v"/>
                      </a:pPr>
                      <a:endParaRPr kumimoji="0" lang="fa-IR" sz="1800" b="0" i="0" u="none" strike="noStrike" kern="1200" cap="none" spc="0" normalizeH="0" baseline="0" dirty="0">
                        <a:ln>
                          <a:noFill/>
                        </a:ln>
                        <a:solidFill>
                          <a:prstClr val="black"/>
                        </a:solidFill>
                        <a:effectLst/>
                        <a:uLnTx/>
                        <a:uFillTx/>
                        <a:latin typeface="+mn-lt"/>
                        <a:ea typeface="+mn-ea"/>
                        <a:cs typeface="B Yagut" panose="00000400000000000000" pitchFamily="2" charset="-78"/>
                      </a:endParaRPr>
                    </a:p>
                  </a:txBody>
                  <a:tcP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chemeClr val="bg1"/>
                    </a:solidFill>
                  </a:tcPr>
                </a:tc>
              </a:tr>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وضعیت قلبی و عروقی</a:t>
                      </a:r>
                      <a:endParaRPr lang="fa-IR" dirty="0"/>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mn-cs"/>
                        </a:rPr>
                        <a:t>جلسه 2</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r>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ژنتیک</a:t>
                      </a:r>
                      <a:endParaRPr lang="fa-IR" dirty="0"/>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bg1"/>
                    </a:solidFill>
                  </a:tcPr>
                </a:tc>
                <a:tc>
                  <a:txBody>
                    <a:bodyPr/>
                    <a:lstStyle/>
                    <a:p>
                      <a:pPr marL="285750" indent="-285750" algn="ctr"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solidFill>
                      <a:schemeClr val="bg1"/>
                    </a:solidFill>
                  </a:tcPr>
                </a:tc>
              </a:tr>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واکسیناسیون</a:t>
                      </a:r>
                      <a:endParaRPr lang="fa-IR" dirty="0"/>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mn-cs"/>
                        </a:rPr>
                        <a:t>جلسه 3</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chemeClr val="bg1"/>
                    </a:solidFill>
                  </a:tcPr>
                </a:tc>
              </a:tr>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هپاتیت</a:t>
                      </a:r>
                      <a:endParaRPr lang="fa-IR" dirty="0"/>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bg1"/>
                    </a:solidFill>
                  </a:tcPr>
                </a:tc>
                <a:tc>
                  <a:txBody>
                    <a:bodyPr/>
                    <a:lstStyle/>
                    <a:p>
                      <a:pPr marL="285750" indent="-285750" algn="ctr"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solidFill>
                      <a:schemeClr val="bg1"/>
                    </a:solidFill>
                  </a:tcPr>
                </a:tc>
              </a:tr>
              <a:tr h="320068">
                <a:tc>
                  <a:txBody>
                    <a:bodyPr/>
                    <a:lstStyle/>
                    <a:p>
                      <a:pPr marL="340689" marR="0" lvl="0" indent="-340689" algn="r" defTabSz="908483" rtl="1"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fa-IR" sz="1800" b="0" i="0" u="none" strike="noStrike" kern="1200" cap="none" spc="0" normalizeH="0" baseline="0" noProof="0" smtClean="0">
                          <a:ln>
                            <a:noFill/>
                          </a:ln>
                          <a:solidFill>
                            <a:prstClr val="black"/>
                          </a:solidFill>
                          <a:effectLst/>
                          <a:uLnTx/>
                          <a:uFillTx/>
                          <a:latin typeface="+mn-lt"/>
                          <a:ea typeface="+mn-ea"/>
                          <a:cs typeface="B Yagut" panose="00000400000000000000" pitchFamily="2" charset="-78"/>
                        </a:rPr>
                        <a:t>ارزیابی سل </a:t>
                      </a: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ریوی</a:t>
                      </a:r>
                    </a:p>
                  </a:txBody>
                  <a:tcPr>
                    <a:lnR w="19050" cap="flat" cmpd="sng" algn="ctr">
                      <a:solidFill>
                        <a:schemeClr val="bg1"/>
                      </a:solidFill>
                      <a:prstDash val="solid"/>
                      <a:round/>
                      <a:headEnd type="none" w="med" len="med"/>
                      <a:tailEnd type="none" w="med" len="med"/>
                    </a:lnR>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mn-cs"/>
                        </a:rPr>
                        <a:t>جلسه 4</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bg1"/>
                    </a:solidFill>
                  </a:tcPr>
                </a:tc>
                <a:tc>
                  <a:txBody>
                    <a:bodyPr/>
                    <a:lstStyle/>
                    <a:p>
                      <a:pPr marL="340689" marR="0" lvl="0" indent="-340689" algn="r" defTabSz="908483" rtl="1" eaLnBrk="1" fontAlgn="auto" latinLnBrk="0" hangingPunct="1">
                        <a:lnSpc>
                          <a:spcPct val="100000"/>
                        </a:lnSpc>
                        <a:spcBef>
                          <a:spcPct val="20000"/>
                        </a:spcBef>
                        <a:spcAft>
                          <a:spcPts val="0"/>
                        </a:spcAft>
                        <a:buClrTx/>
                        <a:buSzTx/>
                        <a:buFont typeface="Wingdings" panose="05000000000000000000" pitchFamily="2" charset="2"/>
                        <a:buChar char="v"/>
                        <a:tabLst/>
                        <a:defRPr/>
                      </a:pPr>
                      <a:endPar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endParaRPr>
                    </a:p>
                  </a:txBody>
                  <a:tcPr>
                    <a:lnL w="19050" cap="flat" cmpd="sng" algn="ctr">
                      <a:solidFill>
                        <a:schemeClr val="bg1"/>
                      </a:solidFill>
                      <a:prstDash val="solid"/>
                      <a:round/>
                      <a:headEnd type="none" w="med" len="med"/>
                      <a:tailEnd type="none" w="med" len="med"/>
                    </a:lnL>
                    <a:solidFill>
                      <a:schemeClr val="bg1"/>
                    </a:solidFill>
                  </a:tcPr>
                </a:tc>
              </a:tr>
              <a:tr h="315683">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بیماریهای منتقله جنسی</a:t>
                      </a:r>
                      <a:endParaRPr lang="fa-IR" dirty="0"/>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bg1"/>
                    </a:solidFill>
                  </a:tcPr>
                </a:tc>
                <a:tc>
                  <a:txBody>
                    <a:bodyPr/>
                    <a:lstStyle/>
                    <a:p>
                      <a:pPr marL="0" indent="0" algn="ctr" rtl="1">
                        <a:buFont typeface="Wingdings" panose="05000000000000000000" pitchFamily="2" charset="2"/>
                        <a:buNone/>
                      </a:pPr>
                      <a:endParaRPr lang="fa-IR"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chemeClr val="bg1"/>
                    </a:solidFill>
                  </a:tcPr>
                </a:tc>
              </a:tr>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مراقبت از نظر ابتلا به آسم</a:t>
                      </a:r>
                      <a:endParaRPr lang="fa-IR" dirty="0"/>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mn-cs"/>
                        </a:rPr>
                        <a:t>جلسه 5</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r>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سلامت روان</a:t>
                      </a:r>
                      <a:endParaRPr lang="fa-IR" dirty="0"/>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mn-cs"/>
                        </a:rPr>
                        <a:t>جلسه 6</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solidFill>
                      <a:schemeClr val="bg1"/>
                    </a:solidFill>
                  </a:tcPr>
                </a:tc>
              </a:tr>
              <a:tr h="320068">
                <a:tc>
                  <a:txBody>
                    <a:bodyPr/>
                    <a:lstStyle/>
                    <a:p>
                      <a:pPr marL="285750" marR="0" lvl="0" indent="-285750" algn="r" defTabSz="908483"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1800" b="0" i="0" u="none" strike="noStrike" kern="1200" cap="none" spc="0" normalizeH="0" baseline="0" noProof="0" smtClean="0">
                          <a:ln>
                            <a:noFill/>
                          </a:ln>
                          <a:solidFill>
                            <a:prstClr val="black"/>
                          </a:solidFill>
                          <a:effectLst/>
                          <a:uLnTx/>
                          <a:uFillTx/>
                          <a:latin typeface="+mn-lt"/>
                          <a:ea typeface="+mn-ea"/>
                          <a:cs typeface="B Yagut" panose="00000400000000000000" pitchFamily="2" charset="-78"/>
                        </a:rPr>
                        <a:t>ارزیابی سلامت </a:t>
                      </a: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اجتماعی</a:t>
                      </a:r>
                      <a:endParaRPr kumimoji="0" lang="fa-IR" sz="1800" b="0" i="0" u="none" strike="noStrike" kern="1200" cap="none" spc="0" normalizeH="0" baseline="0" noProof="0" dirty="0" smtClean="0">
                        <a:ln>
                          <a:noFill/>
                        </a:ln>
                        <a:solidFill>
                          <a:prstClr val="black"/>
                        </a:solidFill>
                        <a:effectLst/>
                        <a:uLnTx/>
                        <a:uFillTx/>
                        <a:latin typeface="+mn-lt"/>
                        <a:ea typeface="+mn-ea"/>
                        <a:cs typeface="+mn-cs"/>
                      </a:endParaRPr>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smtClean="0">
                        <a:ln>
                          <a:noFill/>
                        </a:ln>
                        <a:solidFill>
                          <a:prstClr val="black"/>
                        </a:solidFill>
                        <a:effectLst/>
                        <a:uLnTx/>
                        <a:uFillTx/>
                        <a:latin typeface="+mn-lt"/>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r" defTabSz="908483" rtl="1"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a-IR" sz="1800" b="0" i="0" u="none" strike="noStrike" kern="1200" cap="none" spc="0" normalizeH="0" baseline="0" noProof="0" dirty="0" smtClean="0">
                        <a:ln>
                          <a:noFill/>
                        </a:ln>
                        <a:solidFill>
                          <a:prstClr val="black"/>
                        </a:solidFill>
                        <a:effectLst/>
                        <a:uLnTx/>
                        <a:uFillTx/>
                        <a:latin typeface="+mn-lt"/>
                        <a:ea typeface="+mn-ea"/>
                        <a:cs typeface="+mn-cs"/>
                      </a:endParaRPr>
                    </a:p>
                  </a:txBody>
                  <a:tcP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chemeClr val="bg1"/>
                    </a:solidFill>
                  </a:tcPr>
                </a:tc>
              </a:tr>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مصرف دخانیات </a:t>
                      </a:r>
                      <a:endParaRPr lang="fa-IR" dirty="0"/>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smtClean="0">
                          <a:ln>
                            <a:noFill/>
                          </a:ln>
                          <a:solidFill>
                            <a:srgbClr val="FF0000"/>
                          </a:solidFill>
                          <a:effectLst/>
                          <a:uLnTx/>
                          <a:uFillTx/>
                          <a:latin typeface="+mn-lt"/>
                          <a:ea typeface="+mn-ea"/>
                          <a:cs typeface="+mn-cs"/>
                        </a:rPr>
                        <a:t>جلسه 7</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r>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فعالیت بدنی</a:t>
                      </a:r>
                      <a:endParaRPr lang="fa-IR" dirty="0"/>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mn-cs"/>
                        </a:rPr>
                        <a:t>جلسه 8</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r>
              <a:tr h="78920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اختلالات و بیماریهای گوش و شنوایی</a:t>
                      </a:r>
                    </a:p>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دهان و دندان</a:t>
                      </a:r>
                      <a:endParaRPr lang="fa-IR" dirty="0"/>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mn-cs"/>
                        </a:rPr>
                        <a:t>جلسه 9</a:t>
                      </a:r>
                    </a:p>
                    <a:p>
                      <a:pPr marL="0" indent="0" algn="ctr" rtl="1">
                        <a:buFont typeface="Wingdings" panose="05000000000000000000" pitchFamily="2" charset="2"/>
                        <a:buNone/>
                      </a:pPr>
                      <a:endParaRPr lang="fa-IR"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56521878"/>
      </p:ext>
    </p:extLst>
  </p:cSld>
  <p:clrMapOvr>
    <a:masterClrMapping/>
  </p:clrMapOvr>
  <mc:AlternateContent xmlns:mc="http://schemas.openxmlformats.org/markup-compatibility/2006" xmlns:p14="http://schemas.microsoft.com/office/powerpoint/2010/main">
    <mc:Choice Requires="p14">
      <p:transition p14:dur="0" advTm="18791"/>
    </mc:Choice>
    <mc:Fallback xmlns="">
      <p:transition advTm="18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ts val="0"/>
              </a:spcBef>
            </a:pPr>
            <a:r>
              <a:rPr lang="fa-IR" dirty="0">
                <a:solidFill>
                  <a:prstClr val="black"/>
                </a:solidFill>
                <a:latin typeface="B  Yagut"/>
                <a:cs typeface="B Yagut" panose="00000400000000000000" pitchFamily="2" charset="-78"/>
              </a:rPr>
              <a:t>فهرست </a:t>
            </a:r>
            <a:r>
              <a:rPr lang="fa-IR" dirty="0" smtClean="0">
                <a:solidFill>
                  <a:prstClr val="black"/>
                </a:solidFill>
                <a:latin typeface="B  Yagut"/>
                <a:cs typeface="B Yagut" panose="00000400000000000000" pitchFamily="2" charset="-78"/>
              </a:rPr>
              <a:t>عناوین</a:t>
            </a:r>
            <a:r>
              <a:rPr lang="fa-IR" sz="4000" dirty="0" smtClean="0">
                <a:solidFill>
                  <a:prstClr val="black"/>
                </a:solidFill>
                <a:latin typeface="B  Yagut"/>
                <a:cs typeface="B Yagut" panose="00000400000000000000" pitchFamily="2" charset="-78"/>
              </a:rPr>
              <a:t/>
            </a:r>
            <a:br>
              <a:rPr lang="fa-IR" sz="4000" dirty="0" smtClean="0">
                <a:solidFill>
                  <a:prstClr val="black"/>
                </a:solidFill>
                <a:latin typeface="B  Yagut"/>
                <a:cs typeface="B Yagut" panose="00000400000000000000" pitchFamily="2" charset="-78"/>
              </a:rPr>
            </a:br>
            <a:r>
              <a:rPr lang="fa-IR" sz="2700" dirty="0">
                <a:solidFill>
                  <a:prstClr val="black"/>
                </a:solidFill>
                <a:ea typeface="+mn-ea"/>
                <a:cs typeface="B Yagut" panose="00000400000000000000" pitchFamily="2" charset="-78"/>
              </a:rPr>
              <a:t>ارزیابی </a:t>
            </a:r>
            <a:r>
              <a:rPr lang="fa-IR" sz="2700" dirty="0" smtClean="0">
                <a:solidFill>
                  <a:prstClr val="black"/>
                </a:solidFill>
                <a:ea typeface="+mn-ea"/>
                <a:cs typeface="B Yagut" panose="00000400000000000000" pitchFamily="2" charset="-78"/>
              </a:rPr>
              <a:t>مصرف دخانیات، الکل و مواد</a:t>
            </a:r>
            <a:r>
              <a:rPr lang="fa-IR" sz="1800" dirty="0">
                <a:solidFill>
                  <a:prstClr val="black"/>
                </a:solidFill>
                <a:ea typeface="+mn-ea"/>
                <a:cs typeface="Arial" panose="020B0604020202020204" pitchFamily="34" charset="0"/>
              </a:rPr>
              <a:t/>
            </a:r>
            <a:br>
              <a:rPr lang="fa-IR" sz="1800" dirty="0">
                <a:solidFill>
                  <a:prstClr val="black"/>
                </a:solidFill>
                <a:ea typeface="+mn-ea"/>
                <a:cs typeface="Arial" panose="020B0604020202020204" pitchFamily="34" charset="0"/>
              </a:rPr>
            </a:br>
            <a:endParaRPr lang="fa-IR" dirty="0"/>
          </a:p>
        </p:txBody>
      </p:sp>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4</a:t>
            </a:fld>
            <a:endParaRPr lang="fa-IR">
              <a:solidFill>
                <a:prstClr val="black">
                  <a:tint val="75000"/>
                </a:prstClr>
              </a:solidFill>
            </a:endParaRPr>
          </a:p>
        </p:txBody>
      </p:sp>
      <p:sp>
        <p:nvSpPr>
          <p:cNvPr id="5" name="TextBox 4"/>
          <p:cNvSpPr txBox="1"/>
          <p:nvPr/>
        </p:nvSpPr>
        <p:spPr>
          <a:xfrm>
            <a:off x="228600" y="1066800"/>
            <a:ext cx="8610600" cy="6124754"/>
          </a:xfrm>
          <a:prstGeom prst="rect">
            <a:avLst/>
          </a:prstGeom>
          <a:noFill/>
        </p:spPr>
        <p:txBody>
          <a:bodyPr wrap="square" rtlCol="1">
            <a:spAutoFit/>
          </a:bodyPr>
          <a:lstStyle/>
          <a:p>
            <a:pPr marL="342900" indent="-342900">
              <a:buFont typeface="Wingdings" panose="05000000000000000000" pitchFamily="2" charset="2"/>
              <a:buChar char="ü"/>
            </a:pPr>
            <a:r>
              <a:rPr lang="fa-IR" sz="2200" dirty="0" smtClean="0">
                <a:cs typeface="B Yagut" panose="00000400000000000000" pitchFamily="2" charset="-78"/>
              </a:rPr>
              <a:t>مقدمه</a:t>
            </a:r>
          </a:p>
          <a:p>
            <a:pPr marL="342900" indent="-342900">
              <a:buFont typeface="Wingdings" panose="05000000000000000000" pitchFamily="2" charset="2"/>
              <a:buChar char="ü"/>
            </a:pPr>
            <a:r>
              <a:rPr lang="fa-IR" sz="2200" dirty="0" smtClean="0">
                <a:cs typeface="B Yagut" panose="00000400000000000000" pitchFamily="2" charset="-78"/>
              </a:rPr>
              <a:t>اهداف آموزشی</a:t>
            </a:r>
            <a:endParaRPr lang="fa-IR" sz="2200" dirty="0">
              <a:cs typeface="B Yagut" panose="00000400000000000000" pitchFamily="2" charset="-78"/>
            </a:endParaRPr>
          </a:p>
          <a:p>
            <a:pPr marL="342900" indent="-342900">
              <a:buFont typeface="Wingdings" panose="05000000000000000000" pitchFamily="2" charset="2"/>
              <a:buChar char="ü"/>
            </a:pPr>
            <a:r>
              <a:rPr lang="fa-IR" sz="2200" dirty="0">
                <a:cs typeface="B Yagut" panose="00000400000000000000" pitchFamily="2" charset="-78"/>
              </a:rPr>
              <a:t>تنباکو و انواع آن</a:t>
            </a:r>
          </a:p>
          <a:p>
            <a:pPr marL="342900" indent="-342900">
              <a:buFont typeface="Wingdings" panose="05000000000000000000" pitchFamily="2" charset="2"/>
              <a:buChar char="ü"/>
            </a:pPr>
            <a:r>
              <a:rPr lang="fa-IR" sz="2200" dirty="0">
                <a:cs typeface="B Yagut" panose="00000400000000000000" pitchFamily="2" charset="-78"/>
              </a:rPr>
              <a:t>عوارض ناشی از استعمال دخانیات</a:t>
            </a:r>
          </a:p>
          <a:p>
            <a:pPr marL="342900" indent="-342900">
              <a:buFont typeface="Wingdings" panose="05000000000000000000" pitchFamily="2" charset="2"/>
              <a:buChar char="ü"/>
            </a:pPr>
            <a:r>
              <a:rPr lang="fa-IR" sz="2200" dirty="0">
                <a:cs typeface="B Yagut" panose="00000400000000000000" pitchFamily="2" charset="-78"/>
              </a:rPr>
              <a:t>توصیه هایی برای ترک دخانیات</a:t>
            </a:r>
          </a:p>
          <a:p>
            <a:pPr marL="342900" indent="-342900">
              <a:buFont typeface="Wingdings" panose="05000000000000000000" pitchFamily="2" charset="2"/>
              <a:buChar char="ü"/>
            </a:pPr>
            <a:r>
              <a:rPr lang="fa-IR" sz="2200" dirty="0">
                <a:cs typeface="B Yagut" panose="00000400000000000000" pitchFamily="2" charset="-78"/>
              </a:rPr>
              <a:t>شیوه ایجاد محیط عاری از مصرف دخانیات برای جوانان</a:t>
            </a:r>
          </a:p>
          <a:p>
            <a:pPr marL="342900" indent="-342900">
              <a:buFont typeface="Wingdings" panose="05000000000000000000" pitchFamily="2" charset="2"/>
              <a:buChar char="ü"/>
            </a:pPr>
            <a:r>
              <a:rPr lang="fa-IR" sz="2200" dirty="0">
                <a:cs typeface="B Yagut" panose="00000400000000000000" pitchFamily="2" charset="-78"/>
              </a:rPr>
              <a:t>تاثیر والدین برفرزندان</a:t>
            </a:r>
          </a:p>
          <a:p>
            <a:pPr marL="342900" indent="-342900">
              <a:buFont typeface="Wingdings" panose="05000000000000000000" pitchFamily="2" charset="2"/>
              <a:buChar char="ü"/>
            </a:pPr>
            <a:r>
              <a:rPr lang="fa-IR" sz="2200" dirty="0">
                <a:cs typeface="B Yagut" panose="00000400000000000000" pitchFamily="2" charset="-78"/>
              </a:rPr>
              <a:t>مقدمه غربالگری اولیه</a:t>
            </a:r>
          </a:p>
          <a:p>
            <a:pPr marL="342900" indent="-342900">
              <a:buFont typeface="Wingdings" panose="05000000000000000000" pitchFamily="2" charset="2"/>
              <a:buChar char="ü"/>
            </a:pPr>
            <a:r>
              <a:rPr lang="fa-IR" sz="2200" dirty="0">
                <a:cs typeface="B Yagut" panose="00000400000000000000" pitchFamily="2" charset="-78"/>
              </a:rPr>
              <a:t>پرسشنامه راهنمای ارزیابی مصرف مواد در جوانان</a:t>
            </a:r>
          </a:p>
          <a:p>
            <a:pPr marL="342900" indent="-342900">
              <a:buFont typeface="Wingdings" panose="05000000000000000000" pitchFamily="2" charset="2"/>
              <a:buChar char="ü"/>
            </a:pPr>
            <a:r>
              <a:rPr lang="fa-IR" sz="2200" dirty="0">
                <a:cs typeface="B Yagut" panose="00000400000000000000" pitchFamily="2" charset="-78"/>
              </a:rPr>
              <a:t>غربالگري اوليه درگیری با مصرف دخانیات، الکل، مواد در گروه سنی 18 تا 29 سال</a:t>
            </a:r>
          </a:p>
          <a:p>
            <a:pPr marL="342900" indent="-342900">
              <a:buFont typeface="Wingdings" panose="05000000000000000000" pitchFamily="2" charset="2"/>
              <a:buChar char="ü"/>
            </a:pPr>
            <a:r>
              <a:rPr lang="fa-IR" sz="2200" dirty="0">
                <a:cs typeface="B Yagut" panose="00000400000000000000" pitchFamily="2" charset="-78"/>
              </a:rPr>
              <a:t>ارزیابی مواجهه فرزندان با دخانیات </a:t>
            </a:r>
            <a:endParaRPr lang="fa-IR" sz="2200" dirty="0" smtClean="0">
              <a:cs typeface="B Yagut" panose="00000400000000000000" pitchFamily="2" charset="-78"/>
            </a:endParaRPr>
          </a:p>
          <a:p>
            <a:pPr marL="342900" indent="-342900">
              <a:buFont typeface="Wingdings" panose="05000000000000000000" pitchFamily="2" charset="2"/>
              <a:buChar char="ü"/>
            </a:pPr>
            <a:r>
              <a:rPr lang="fa-IR" sz="2200" dirty="0" smtClean="0">
                <a:cs typeface="B Yagut" panose="00000400000000000000" pitchFamily="2" charset="-78"/>
              </a:rPr>
              <a:t>ارزیابی </a:t>
            </a:r>
            <a:r>
              <a:rPr lang="fa-IR" sz="2200" dirty="0">
                <a:cs typeface="B Yagut" panose="00000400000000000000" pitchFamily="2" charset="-78"/>
              </a:rPr>
              <a:t>مواجهه فرزندان با  مصرف کننده مواد و الکل در </a:t>
            </a:r>
            <a:r>
              <a:rPr lang="fa-IR" sz="2200" dirty="0" smtClean="0">
                <a:cs typeface="B Yagut" panose="00000400000000000000" pitchFamily="2" charset="-78"/>
              </a:rPr>
              <a:t>خانواده</a:t>
            </a:r>
            <a:endParaRPr lang="fa-IR" sz="2200" dirty="0">
              <a:cs typeface="B Yagut" panose="00000400000000000000" pitchFamily="2" charset="-78"/>
            </a:endParaRPr>
          </a:p>
          <a:p>
            <a:pPr marL="342900" indent="-342900">
              <a:buFont typeface="Wingdings" panose="05000000000000000000" pitchFamily="2" charset="2"/>
              <a:buChar char="ü"/>
            </a:pPr>
            <a:r>
              <a:rPr lang="fa-IR" sz="2200" dirty="0">
                <a:cs typeface="B Yagut" panose="00000400000000000000" pitchFamily="2" charset="-78"/>
              </a:rPr>
              <a:t>دستورالعمل پیگیری موارد مرتبط با </a:t>
            </a:r>
            <a:r>
              <a:rPr lang="fa-IR" sz="2200" dirty="0" smtClean="0">
                <a:cs typeface="B Yagut" panose="00000400000000000000" pitchFamily="2" charset="-78"/>
              </a:rPr>
              <a:t>مراقبتهای </a:t>
            </a:r>
            <a:r>
              <a:rPr lang="fa-IR" sz="2200" dirty="0">
                <a:cs typeface="B Yagut" panose="00000400000000000000" pitchFamily="2" charset="-78"/>
              </a:rPr>
              <a:t>اختلالات مصرف دخانیات، الکل و مواد</a:t>
            </a:r>
          </a:p>
          <a:p>
            <a:pPr marL="342900" indent="-342900">
              <a:buFont typeface="Wingdings" panose="05000000000000000000" pitchFamily="2" charset="2"/>
              <a:buChar char="ü"/>
            </a:pPr>
            <a:r>
              <a:rPr lang="fa-IR" sz="2200" dirty="0">
                <a:cs typeface="B Yagut" panose="00000400000000000000" pitchFamily="2" charset="-78"/>
              </a:rPr>
              <a:t>کارت های  بازخورد عوارض اختصاصی مصرف هر </a:t>
            </a:r>
            <a:r>
              <a:rPr lang="fa-IR" sz="2200" dirty="0" smtClean="0">
                <a:cs typeface="B Yagut" panose="00000400000000000000" pitchFamily="2" charset="-78"/>
              </a:rPr>
              <a:t>ماده</a:t>
            </a:r>
          </a:p>
          <a:p>
            <a:pPr marL="342900" indent="-342900">
              <a:buFont typeface="Wingdings" panose="05000000000000000000" pitchFamily="2" charset="2"/>
              <a:buChar char="ü"/>
            </a:pPr>
            <a:r>
              <a:rPr lang="fa-IR" sz="2200" dirty="0" smtClean="0">
                <a:cs typeface="B Yagut" panose="00000400000000000000" pitchFamily="2" charset="-78"/>
              </a:rPr>
              <a:t>نحوه ثبت در سامانه سیب</a:t>
            </a:r>
          </a:p>
          <a:p>
            <a:pPr marL="342900" indent="-342900">
              <a:buFont typeface="Wingdings" panose="05000000000000000000" pitchFamily="2" charset="2"/>
              <a:buChar char="ü"/>
            </a:pPr>
            <a:r>
              <a:rPr lang="fa-IR" sz="2200" dirty="0" smtClean="0">
                <a:cs typeface="B Yagut" panose="00000400000000000000" pitchFamily="2" charset="-78"/>
              </a:rPr>
              <a:t>خلاصه مطالب و نتیجه گیری</a:t>
            </a:r>
          </a:p>
          <a:p>
            <a:pPr marL="342900" indent="-342900">
              <a:buFont typeface="Wingdings" panose="05000000000000000000" pitchFamily="2" charset="2"/>
              <a:buChar char="ü"/>
            </a:pPr>
            <a:r>
              <a:rPr lang="fa-IR" sz="2200" dirty="0" smtClean="0">
                <a:cs typeface="B Yagut" panose="00000400000000000000" pitchFamily="2" charset="-78"/>
              </a:rPr>
              <a:t>پرسش و تمرین</a:t>
            </a:r>
            <a:endParaRPr lang="fa-IR" sz="2200" dirty="0">
              <a:cs typeface="B Yagut" panose="00000400000000000000" pitchFamily="2" charset="-78"/>
            </a:endParaRPr>
          </a:p>
          <a:p>
            <a:endParaRPr lang="fa-IR"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64354829"/>
      </p:ext>
    </p:extLst>
  </p:cSld>
  <p:clrMapOvr>
    <a:masterClrMapping/>
  </p:clrMapOvr>
  <mc:AlternateContent xmlns:mc="http://schemas.openxmlformats.org/markup-compatibility/2006" xmlns:p14="http://schemas.microsoft.com/office/powerpoint/2010/main">
    <mc:Choice Requires="p14">
      <p:transition spd="slow" p14:dur="2000" advTm="74097"/>
    </mc:Choice>
    <mc:Fallback xmlns="">
      <p:transition spd="slow" advTm="74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65145"/>
            <a:ext cx="8950817" cy="5841599"/>
          </a:xfrm>
          <a:prstGeom prst="rect">
            <a:avLst/>
          </a:prstGeom>
        </p:spPr>
        <p:txBody>
          <a:bodyPr wrap="square">
            <a:spAutoFit/>
          </a:bodyPr>
          <a:lstStyle/>
          <a:p>
            <a:pPr marL="342900" indent="-342900">
              <a:lnSpc>
                <a:spcPct val="150000"/>
              </a:lnSpc>
              <a:spcBef>
                <a:spcPct val="20000"/>
              </a:spcBef>
              <a:buFont typeface="Wingdings" panose="05000000000000000000" pitchFamily="2" charset="2"/>
              <a:buChar char="v"/>
            </a:pPr>
            <a:r>
              <a:rPr lang="fa-IR" sz="2000" dirty="0" smtClean="0">
                <a:solidFill>
                  <a:prstClr val="black"/>
                </a:solidFill>
                <a:cs typeface="B Yagut" panose="00000400000000000000" pitchFamily="2" charset="-78"/>
              </a:rPr>
              <a:t>تنباکو را تعریف کرده و گروه بندی آنرا توضیح دهد.</a:t>
            </a:r>
          </a:p>
          <a:p>
            <a:pPr marL="342900" lvl="0" indent="-342900" defTabSz="914400" eaLnBrk="0" fontAlgn="base" hangingPunct="0">
              <a:lnSpc>
                <a:spcPct val="150000"/>
              </a:lnSpc>
              <a:spcBef>
                <a:spcPct val="0"/>
              </a:spcBef>
              <a:spcAft>
                <a:spcPct val="0"/>
              </a:spcAft>
              <a:buFont typeface="Wingdings" panose="05000000000000000000" pitchFamily="2" charset="2"/>
              <a:buChar char="v"/>
              <a:tabLst>
                <a:tab pos="128588" algn="l"/>
                <a:tab pos="576263" algn="l"/>
                <a:tab pos="790575" algn="l"/>
                <a:tab pos="1762125" algn="l"/>
                <a:tab pos="1852613" algn="l"/>
                <a:tab pos="2122488" algn="l"/>
              </a:tabLst>
            </a:pPr>
            <a:r>
              <a:rPr lang="fa-IR" altLang="fa-IR" sz="2000" dirty="0">
                <a:solidFill>
                  <a:prstClr val="black"/>
                </a:solidFill>
                <a:cs typeface="B Yagut" panose="00000400000000000000" pitchFamily="2" charset="-78"/>
              </a:rPr>
              <a:t>عوارض ناشی از استعمال دخانیات را بیان </a:t>
            </a:r>
            <a:r>
              <a:rPr lang="fa-IR" altLang="fa-IR" sz="2000" dirty="0" smtClean="0">
                <a:solidFill>
                  <a:prstClr val="black"/>
                </a:solidFill>
                <a:cs typeface="B Yagut" panose="00000400000000000000" pitchFamily="2" charset="-78"/>
              </a:rPr>
              <a:t>کند.</a:t>
            </a:r>
            <a:endParaRPr lang="fa-IR" altLang="fa-IR" sz="2000" dirty="0">
              <a:solidFill>
                <a:prstClr val="black"/>
              </a:solidFill>
              <a:cs typeface="B Yagut" panose="00000400000000000000" pitchFamily="2" charset="-78"/>
            </a:endParaRPr>
          </a:p>
          <a:p>
            <a:pPr marL="342900" indent="-342900" defTabSz="914400" eaLnBrk="0" fontAlgn="base" hangingPunct="0">
              <a:lnSpc>
                <a:spcPct val="150000"/>
              </a:lnSpc>
              <a:spcBef>
                <a:spcPct val="0"/>
              </a:spcBef>
              <a:spcAft>
                <a:spcPct val="0"/>
              </a:spcAft>
              <a:buFont typeface="Wingdings" panose="05000000000000000000" pitchFamily="2" charset="2"/>
              <a:buChar char="v"/>
              <a:tabLst>
                <a:tab pos="128588" algn="l"/>
                <a:tab pos="576263" algn="l"/>
                <a:tab pos="790575" algn="l"/>
                <a:tab pos="1762125" algn="l"/>
                <a:tab pos="1852613" algn="l"/>
                <a:tab pos="2122488" algn="l"/>
              </a:tabLst>
            </a:pPr>
            <a:r>
              <a:rPr lang="fa-IR" altLang="fa-IR" sz="2000" dirty="0">
                <a:solidFill>
                  <a:prstClr val="black"/>
                </a:solidFill>
                <a:cs typeface="B Yagut" panose="00000400000000000000" pitchFamily="2" charset="-78"/>
              </a:rPr>
              <a:t>دود دست دوم و دود دست </a:t>
            </a:r>
            <a:r>
              <a:rPr lang="fa-IR" altLang="fa-IR" sz="2000" dirty="0" smtClean="0">
                <a:solidFill>
                  <a:prstClr val="black"/>
                </a:solidFill>
                <a:cs typeface="B Yagut" panose="00000400000000000000" pitchFamily="2" charset="-78"/>
              </a:rPr>
              <a:t>سوم را </a:t>
            </a:r>
            <a:r>
              <a:rPr lang="fa-IR" altLang="fa-IR" sz="2000" dirty="0">
                <a:solidFill>
                  <a:prstClr val="black"/>
                </a:solidFill>
                <a:cs typeface="B Yagut" panose="00000400000000000000" pitchFamily="2" charset="-78"/>
              </a:rPr>
              <a:t>توضیح </a:t>
            </a:r>
            <a:r>
              <a:rPr lang="fa-IR" altLang="fa-IR" sz="2000" dirty="0" smtClean="0">
                <a:solidFill>
                  <a:prstClr val="black"/>
                </a:solidFill>
                <a:cs typeface="B Yagut" panose="00000400000000000000" pitchFamily="2" charset="-78"/>
              </a:rPr>
              <a:t>دهد.</a:t>
            </a:r>
          </a:p>
          <a:p>
            <a:pPr marL="342900" indent="-342900" defTabSz="914400" eaLnBrk="0" fontAlgn="base" hangingPunct="0">
              <a:lnSpc>
                <a:spcPct val="150000"/>
              </a:lnSpc>
              <a:spcBef>
                <a:spcPct val="0"/>
              </a:spcBef>
              <a:spcAft>
                <a:spcPct val="0"/>
              </a:spcAft>
              <a:buFont typeface="Wingdings" panose="05000000000000000000" pitchFamily="2" charset="2"/>
              <a:buChar char="v"/>
              <a:tabLst>
                <a:tab pos="128588" algn="l"/>
                <a:tab pos="576263" algn="l"/>
                <a:tab pos="790575" algn="l"/>
                <a:tab pos="1762125" algn="l"/>
                <a:tab pos="1852613" algn="l"/>
                <a:tab pos="2122488" algn="l"/>
              </a:tabLst>
            </a:pPr>
            <a:r>
              <a:rPr lang="fa-IR" sz="20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شیوه </a:t>
            </a:r>
            <a:r>
              <a:rPr lang="fa-IR" sz="2000" dirty="0">
                <a:solidFill>
                  <a:srgbClr val="000000"/>
                </a:solidFill>
                <a:latin typeface="Calibri" panose="020F0502020204030204" pitchFamily="34" charset="0"/>
                <a:ea typeface="Calibri" panose="020F0502020204030204" pitchFamily="34" charset="0"/>
                <a:cs typeface="B Yagut" panose="00000400000000000000" pitchFamily="2" charset="-78"/>
              </a:rPr>
              <a:t>ایجاد محیط عاری از مصرف دخانیات برای </a:t>
            </a:r>
            <a:r>
              <a:rPr lang="fa-IR" sz="20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جوانان را شرح دهد.</a:t>
            </a:r>
          </a:p>
          <a:p>
            <a:pPr marL="342900" indent="-342900" defTabSz="914400" eaLnBrk="0" fontAlgn="base" hangingPunct="0">
              <a:lnSpc>
                <a:spcPct val="150000"/>
              </a:lnSpc>
              <a:spcBef>
                <a:spcPct val="0"/>
              </a:spcBef>
              <a:spcAft>
                <a:spcPct val="0"/>
              </a:spcAft>
              <a:buFont typeface="Wingdings" panose="05000000000000000000" pitchFamily="2" charset="2"/>
              <a:buChar char="v"/>
              <a:tabLst>
                <a:tab pos="128588" algn="l"/>
                <a:tab pos="576263" algn="l"/>
                <a:tab pos="790575" algn="l"/>
                <a:tab pos="1762125" algn="l"/>
                <a:tab pos="1852613" algn="l"/>
                <a:tab pos="2122488" algn="l"/>
              </a:tabLst>
            </a:pPr>
            <a:r>
              <a:rPr lang="fa-IR" sz="20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روش ترک دخانیات </a:t>
            </a:r>
            <a:r>
              <a:rPr lang="fa-IR" sz="2000" dirty="0">
                <a:solidFill>
                  <a:srgbClr val="000000"/>
                </a:solidFill>
                <a:latin typeface="Calibri" panose="020F0502020204030204" pitchFamily="34" charset="0"/>
                <a:ea typeface="Calibri" panose="020F0502020204030204" pitchFamily="34" charset="0"/>
                <a:cs typeface="B Yagut" panose="00000400000000000000" pitchFamily="2" charset="-78"/>
              </a:rPr>
              <a:t>را به جوان آموزش دهد.</a:t>
            </a:r>
            <a:endParaRPr lang="fa-IR" sz="2000" dirty="0" smtClean="0">
              <a:solidFill>
                <a:srgbClr val="000000"/>
              </a:solidFill>
              <a:latin typeface="Calibri" panose="020F0502020204030204" pitchFamily="34" charset="0"/>
              <a:ea typeface="Calibri" panose="020F0502020204030204" pitchFamily="34" charset="0"/>
              <a:cs typeface="B Yagut" panose="00000400000000000000" pitchFamily="2" charset="-78"/>
            </a:endParaRPr>
          </a:p>
          <a:p>
            <a:pPr marL="342900" indent="-342900">
              <a:lnSpc>
                <a:spcPct val="150000"/>
              </a:lnSpc>
              <a:spcBef>
                <a:spcPct val="20000"/>
              </a:spcBef>
              <a:buFont typeface="Wingdings" panose="05000000000000000000" pitchFamily="2" charset="2"/>
              <a:buChar char="v"/>
            </a:pPr>
            <a:r>
              <a:rPr lang="fa-IR" sz="2000" dirty="0" smtClean="0">
                <a:solidFill>
                  <a:prstClr val="black"/>
                </a:solidFill>
                <a:cs typeface="B Yagut" panose="00000400000000000000" pitchFamily="2" charset="-78"/>
              </a:rPr>
              <a:t>هدف </a:t>
            </a:r>
            <a:r>
              <a:rPr lang="fa-IR" sz="2000" dirty="0">
                <a:solidFill>
                  <a:prstClr val="black"/>
                </a:solidFill>
                <a:cs typeface="B Yagut" panose="00000400000000000000" pitchFamily="2" charset="-78"/>
              </a:rPr>
              <a:t>برنامه را قبل ازشروع ارزیابی </a:t>
            </a:r>
            <a:r>
              <a:rPr lang="fa-IR" sz="2000" dirty="0" smtClean="0">
                <a:solidFill>
                  <a:prstClr val="black"/>
                </a:solidFill>
                <a:cs typeface="B Yagut" panose="00000400000000000000" pitchFamily="2" charset="-78"/>
              </a:rPr>
              <a:t>دخانیات، الکل و مواد به جوانان </a:t>
            </a:r>
            <a:r>
              <a:rPr lang="fa-IR" sz="2000" dirty="0">
                <a:solidFill>
                  <a:prstClr val="black"/>
                </a:solidFill>
                <a:cs typeface="B Yagut" panose="00000400000000000000" pitchFamily="2" charset="-78"/>
              </a:rPr>
              <a:t>توضیح دهد</a:t>
            </a:r>
            <a:r>
              <a:rPr lang="fa-IR" sz="2000" dirty="0" smtClean="0">
                <a:solidFill>
                  <a:prstClr val="black"/>
                </a:solidFill>
                <a:cs typeface="B Yagut" panose="00000400000000000000" pitchFamily="2" charset="-78"/>
              </a:rPr>
              <a:t>.</a:t>
            </a:r>
          </a:p>
          <a:p>
            <a:pPr marL="342900" indent="-342900">
              <a:lnSpc>
                <a:spcPct val="150000"/>
              </a:lnSpc>
              <a:spcBef>
                <a:spcPct val="20000"/>
              </a:spcBef>
              <a:buFont typeface="Wingdings" panose="05000000000000000000" pitchFamily="2" charset="2"/>
              <a:buChar char="v"/>
            </a:pPr>
            <a:r>
              <a:rPr lang="fa-IR" sz="2000" dirty="0" smtClean="0">
                <a:solidFill>
                  <a:prstClr val="black"/>
                </a:solidFill>
                <a:cs typeface="B Yagut" panose="00000400000000000000" pitchFamily="2" charset="-78"/>
              </a:rPr>
              <a:t>پرسشنامه راهنمای ارزیابی مصرف مواد در جوانان </a:t>
            </a:r>
            <a:r>
              <a:rPr lang="fa-IR" sz="2000" smtClean="0">
                <a:solidFill>
                  <a:prstClr val="black"/>
                </a:solidFill>
                <a:cs typeface="B Yagut" panose="00000400000000000000" pitchFamily="2" charset="-78"/>
              </a:rPr>
              <a:t>را به درستی </a:t>
            </a:r>
            <a:r>
              <a:rPr lang="fa-IR" sz="2000" dirty="0" smtClean="0">
                <a:solidFill>
                  <a:prstClr val="black"/>
                </a:solidFill>
                <a:cs typeface="B Yagut" panose="00000400000000000000" pitchFamily="2" charset="-78"/>
              </a:rPr>
              <a:t>تکمیل کند.</a:t>
            </a:r>
          </a:p>
          <a:p>
            <a:pPr marL="342900" lvl="0" indent="-342900">
              <a:lnSpc>
                <a:spcPct val="150000"/>
              </a:lnSpc>
              <a:spcBef>
                <a:spcPct val="20000"/>
              </a:spcBef>
              <a:buFont typeface="Wingdings" panose="05000000000000000000" pitchFamily="2" charset="2"/>
              <a:buChar char="v"/>
            </a:pPr>
            <a:r>
              <a:rPr lang="fa-IR" sz="2000" dirty="0">
                <a:solidFill>
                  <a:prstClr val="black"/>
                </a:solidFill>
                <a:cs typeface="B Yagut" panose="00000400000000000000" pitchFamily="2" charset="-78"/>
              </a:rPr>
              <a:t>پرسشنامه دفعات و مقدار مصرف دخانیات در ماه </a:t>
            </a:r>
            <a:r>
              <a:rPr lang="fa-IR" sz="2000" smtClean="0">
                <a:solidFill>
                  <a:prstClr val="black"/>
                </a:solidFill>
                <a:cs typeface="B Yagut" panose="00000400000000000000" pitchFamily="2" charset="-78"/>
              </a:rPr>
              <a:t>گذشته به درستی </a:t>
            </a:r>
            <a:r>
              <a:rPr lang="fa-IR" sz="2000" dirty="0">
                <a:solidFill>
                  <a:prstClr val="black"/>
                </a:solidFill>
                <a:cs typeface="B Yagut" panose="00000400000000000000" pitchFamily="2" charset="-78"/>
              </a:rPr>
              <a:t>تکمیل کند</a:t>
            </a:r>
            <a:r>
              <a:rPr lang="fa-IR" sz="2000" dirty="0" smtClean="0">
                <a:solidFill>
                  <a:prstClr val="black"/>
                </a:solidFill>
                <a:cs typeface="B Yagut" panose="00000400000000000000" pitchFamily="2" charset="-78"/>
              </a:rPr>
              <a:t>.</a:t>
            </a:r>
          </a:p>
          <a:p>
            <a:pPr marL="342900" lvl="0" indent="-342900">
              <a:lnSpc>
                <a:spcPct val="150000"/>
              </a:lnSpc>
              <a:spcBef>
                <a:spcPct val="20000"/>
              </a:spcBef>
              <a:buFont typeface="Wingdings" panose="05000000000000000000" pitchFamily="2" charset="2"/>
              <a:buChar char="v"/>
            </a:pPr>
            <a:r>
              <a:rPr lang="fa-IR" sz="2000" dirty="0" smtClean="0">
                <a:solidFill>
                  <a:prstClr val="black"/>
                </a:solidFill>
                <a:cs typeface="B Yagut" panose="00000400000000000000" pitchFamily="2" charset="-78"/>
              </a:rPr>
              <a:t> ارزیابی غربالگري </a:t>
            </a:r>
            <a:r>
              <a:rPr lang="fa-IR" sz="2000" dirty="0">
                <a:solidFill>
                  <a:prstClr val="black"/>
                </a:solidFill>
                <a:cs typeface="B Yagut" panose="00000400000000000000" pitchFamily="2" charset="-78"/>
              </a:rPr>
              <a:t>اوليه درگیری با مصرف دخانیات، الکل، مواد در گروه سنی 18 تا 29 </a:t>
            </a:r>
            <a:r>
              <a:rPr lang="fa-IR" sz="2000" dirty="0" smtClean="0">
                <a:solidFill>
                  <a:prstClr val="black"/>
                </a:solidFill>
                <a:cs typeface="B Yagut" panose="00000400000000000000" pitchFamily="2" charset="-78"/>
              </a:rPr>
              <a:t>سال </a:t>
            </a:r>
            <a:r>
              <a:rPr lang="fa-IR" sz="2000" smtClean="0">
                <a:solidFill>
                  <a:prstClr val="black"/>
                </a:solidFill>
                <a:cs typeface="B Yagut" panose="00000400000000000000" pitchFamily="2" charset="-78"/>
              </a:rPr>
              <a:t>را به درستی </a:t>
            </a:r>
            <a:r>
              <a:rPr lang="fa-IR" sz="2000" dirty="0" smtClean="0">
                <a:solidFill>
                  <a:prstClr val="black"/>
                </a:solidFill>
                <a:cs typeface="B Yagut" panose="00000400000000000000" pitchFamily="2" charset="-78"/>
              </a:rPr>
              <a:t>انجام دهد.</a:t>
            </a:r>
            <a:endParaRPr lang="fa-IR" sz="2000" dirty="0">
              <a:solidFill>
                <a:prstClr val="black"/>
              </a:solidFill>
              <a:cs typeface="B Yagut" panose="00000400000000000000" pitchFamily="2" charset="-78"/>
            </a:endParaRPr>
          </a:p>
          <a:p>
            <a:pPr marL="340689" indent="-340689" algn="just">
              <a:spcBef>
                <a:spcPct val="20000"/>
              </a:spcBef>
              <a:buFont typeface="Wingdings" panose="05000000000000000000" pitchFamily="2" charset="2"/>
              <a:buChar char="q"/>
            </a:pPr>
            <a:endParaRPr lang="fa-IR" sz="2400" dirty="0" smtClean="0">
              <a:solidFill>
                <a:prstClr val="black"/>
              </a:solidFill>
              <a:cs typeface="B Yagut" panose="00000400000000000000" pitchFamily="2" charset="-78"/>
            </a:endParaRPr>
          </a:p>
          <a:p>
            <a:pPr marL="340689" indent="-340689" algn="just">
              <a:spcBef>
                <a:spcPct val="20000"/>
              </a:spcBef>
              <a:buFont typeface="Wingdings" panose="05000000000000000000" pitchFamily="2" charset="2"/>
              <a:buChar char="q"/>
            </a:pPr>
            <a:endParaRPr lang="fa-IR" sz="2400" dirty="0">
              <a:solidFill>
                <a:prstClr val="black"/>
              </a:solidFill>
              <a:cs typeface="B Yagut" panose="00000400000000000000" pitchFamily="2" charset="-78"/>
            </a:endParaRPr>
          </a:p>
        </p:txBody>
      </p:sp>
      <p:sp>
        <p:nvSpPr>
          <p:cNvPr id="2" name="Rectangle 1"/>
          <p:cNvSpPr/>
          <p:nvPr/>
        </p:nvSpPr>
        <p:spPr>
          <a:xfrm>
            <a:off x="76200" y="152400"/>
            <a:ext cx="9054921" cy="523220"/>
          </a:xfrm>
          <a:prstGeom prst="rect">
            <a:avLst/>
          </a:prstGeom>
        </p:spPr>
        <p:txBody>
          <a:bodyPr wrap="square">
            <a:spAutoFit/>
          </a:bodyPr>
          <a:lstStyle/>
          <a:p>
            <a:pPr algn="ctr"/>
            <a:r>
              <a:rPr lang="fa-IR" sz="2800" dirty="0">
                <a:solidFill>
                  <a:prstClr val="black"/>
                </a:solidFill>
                <a:cs typeface="B Yagut" panose="00000400000000000000" pitchFamily="2" charset="-78"/>
              </a:rPr>
              <a:t>اهداف آموزشی در </a:t>
            </a:r>
            <a:r>
              <a:rPr lang="fa-IR" sz="2800" dirty="0" smtClean="0">
                <a:solidFill>
                  <a:prstClr val="black"/>
                </a:solidFill>
                <a:cs typeface="B Yagut" panose="00000400000000000000" pitchFamily="2" charset="-78"/>
              </a:rPr>
              <a:t>ارزیابی دخانیات، موادو الکل در جوانان</a:t>
            </a:r>
            <a:endParaRPr lang="fa-IR" sz="2800" dirty="0">
              <a:solidFill>
                <a:prstClr val="black"/>
              </a:solidFill>
              <a:cs typeface="B Yagut" panose="00000400000000000000" pitchFamily="2" charset="-78"/>
            </a:endParaRPr>
          </a:p>
        </p:txBody>
      </p:sp>
      <p:sp>
        <p:nvSpPr>
          <p:cNvPr id="5" name="Rectangle 4"/>
          <p:cNvSpPr/>
          <p:nvPr/>
        </p:nvSpPr>
        <p:spPr>
          <a:xfrm>
            <a:off x="3769217" y="908868"/>
            <a:ext cx="5410200" cy="461665"/>
          </a:xfrm>
          <a:prstGeom prst="rect">
            <a:avLst/>
          </a:prstGeom>
        </p:spPr>
        <p:txBody>
          <a:bodyPr wrap="square">
            <a:spAutoFit/>
          </a:bodyPr>
          <a:lstStyle/>
          <a:p>
            <a:r>
              <a:rPr lang="fa-IR" sz="2400" dirty="0">
                <a:solidFill>
                  <a:prstClr val="black"/>
                </a:solidFill>
                <a:cs typeface="B Yagut" panose="00000400000000000000" pitchFamily="2" charset="-78"/>
              </a:rPr>
              <a:t>انتظار می رود پس ازپایان تدریس فراگیر </a:t>
            </a:r>
            <a:r>
              <a:rPr lang="fa-IR" sz="2400" dirty="0" smtClean="0">
                <a:solidFill>
                  <a:prstClr val="black"/>
                </a:solidFill>
                <a:cs typeface="B Yagut" panose="00000400000000000000" pitchFamily="2" charset="-78"/>
              </a:rPr>
              <a:t>بتواند:</a:t>
            </a:r>
            <a:endParaRPr lang="fa-IR" dirty="0">
              <a:solidFill>
                <a:prstClr val="black"/>
              </a:solidFill>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0177911"/>
      </p:ext>
    </p:extLst>
  </p:cSld>
  <p:clrMapOvr>
    <a:masterClrMapping/>
  </p:clrMapOvr>
  <mc:AlternateContent xmlns:mc="http://schemas.openxmlformats.org/markup-compatibility/2006" xmlns:p14="http://schemas.microsoft.com/office/powerpoint/2010/main">
    <mc:Choice Requires="p14">
      <p:transition p14:dur="0" advTm="46206"/>
    </mc:Choice>
    <mc:Fallback xmlns="">
      <p:transition advTm="46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183" y="1916466"/>
            <a:ext cx="8950817" cy="4579715"/>
          </a:xfrm>
          <a:prstGeom prst="rect">
            <a:avLst/>
          </a:prstGeom>
        </p:spPr>
        <p:txBody>
          <a:bodyPr wrap="square">
            <a:spAutoFit/>
          </a:bodyPr>
          <a:lstStyle/>
          <a:p>
            <a:pPr marL="342900" indent="-342900">
              <a:lnSpc>
                <a:spcPct val="150000"/>
              </a:lnSpc>
              <a:spcBef>
                <a:spcPct val="20000"/>
              </a:spcBef>
              <a:buFont typeface="Wingdings" panose="05000000000000000000" pitchFamily="2" charset="2"/>
              <a:buChar char="v"/>
            </a:pPr>
            <a:r>
              <a:rPr lang="fa-IR" sz="2000" dirty="0" smtClean="0">
                <a:solidFill>
                  <a:prstClr val="black"/>
                </a:solidFill>
                <a:cs typeface="B Yagut" panose="00000400000000000000" pitchFamily="2" charset="-78"/>
              </a:rPr>
              <a:t>نحوه ی مواجهه فرزندان </a:t>
            </a:r>
            <a:r>
              <a:rPr lang="fa-IR" sz="2000" dirty="0">
                <a:solidFill>
                  <a:prstClr val="black"/>
                </a:solidFill>
                <a:cs typeface="B Yagut" panose="00000400000000000000" pitchFamily="2" charset="-78"/>
              </a:rPr>
              <a:t>با دخانیات </a:t>
            </a:r>
            <a:r>
              <a:rPr lang="fa-IR" sz="2000" dirty="0" smtClean="0">
                <a:solidFill>
                  <a:prstClr val="black"/>
                </a:solidFill>
                <a:cs typeface="B Yagut" panose="00000400000000000000" pitchFamily="2" charset="-78"/>
              </a:rPr>
              <a:t>رادر </a:t>
            </a:r>
            <a:r>
              <a:rPr lang="fa-IR" sz="2000" smtClean="0">
                <a:solidFill>
                  <a:prstClr val="black"/>
                </a:solidFill>
                <a:cs typeface="B Yagut" panose="00000400000000000000" pitchFamily="2" charset="-78"/>
              </a:rPr>
              <a:t>جوانان به درستی </a:t>
            </a:r>
            <a:r>
              <a:rPr lang="fa-IR" sz="2000" dirty="0" smtClean="0">
                <a:solidFill>
                  <a:prstClr val="black"/>
                </a:solidFill>
                <a:cs typeface="B Yagut" panose="00000400000000000000" pitchFamily="2" charset="-78"/>
              </a:rPr>
              <a:t>ارزیابی نماید.</a:t>
            </a:r>
          </a:p>
          <a:p>
            <a:pPr marL="342900" lvl="0" indent="-342900">
              <a:lnSpc>
                <a:spcPct val="150000"/>
              </a:lnSpc>
              <a:spcBef>
                <a:spcPct val="20000"/>
              </a:spcBef>
              <a:buFont typeface="Wingdings" panose="05000000000000000000" pitchFamily="2" charset="2"/>
              <a:buChar char="v"/>
            </a:pPr>
            <a:r>
              <a:rPr lang="fa-IR" sz="2000" dirty="0" smtClean="0">
                <a:solidFill>
                  <a:prstClr val="black"/>
                </a:solidFill>
                <a:cs typeface="B Yagut" panose="00000400000000000000" pitchFamily="2" charset="-78"/>
              </a:rPr>
              <a:t>نحوه </a:t>
            </a:r>
            <a:r>
              <a:rPr lang="fa-IR" sz="2000" dirty="0">
                <a:solidFill>
                  <a:prstClr val="black"/>
                </a:solidFill>
                <a:cs typeface="B Yagut" panose="00000400000000000000" pitchFamily="2" charset="-78"/>
              </a:rPr>
              <a:t>ی مواجهه فرزندان با مصرف کننده مواد و الکل در خانواده </a:t>
            </a:r>
            <a:r>
              <a:rPr lang="fa-IR" sz="2000">
                <a:solidFill>
                  <a:prstClr val="black"/>
                </a:solidFill>
                <a:cs typeface="B Yagut" panose="00000400000000000000" pitchFamily="2" charset="-78"/>
              </a:rPr>
              <a:t>جوانان  </a:t>
            </a:r>
            <a:r>
              <a:rPr lang="fa-IR" sz="2000" smtClean="0">
                <a:solidFill>
                  <a:prstClr val="black"/>
                </a:solidFill>
                <a:cs typeface="B Yagut" panose="00000400000000000000" pitchFamily="2" charset="-78"/>
              </a:rPr>
              <a:t>رابه درستی </a:t>
            </a:r>
            <a:r>
              <a:rPr lang="fa-IR" sz="2000" dirty="0">
                <a:solidFill>
                  <a:prstClr val="black"/>
                </a:solidFill>
                <a:cs typeface="B Yagut" panose="00000400000000000000" pitchFamily="2" charset="-78"/>
              </a:rPr>
              <a:t>ارزیابی کند.</a:t>
            </a:r>
          </a:p>
          <a:p>
            <a:pPr marL="342900" lvl="0" indent="-342900">
              <a:lnSpc>
                <a:spcPct val="150000"/>
              </a:lnSpc>
              <a:spcBef>
                <a:spcPct val="20000"/>
              </a:spcBef>
              <a:buFont typeface="Wingdings" panose="05000000000000000000" pitchFamily="2" charset="2"/>
              <a:buChar char="v"/>
            </a:pPr>
            <a:r>
              <a:rPr lang="fa-IR" sz="2000" dirty="0">
                <a:solidFill>
                  <a:prstClr val="black"/>
                </a:solidFill>
                <a:cs typeface="B Yagut" panose="00000400000000000000" pitchFamily="2" charset="-78"/>
              </a:rPr>
              <a:t>براساس نتایج حاصل از ارزیابی دخانیات، الکل و مواد ، جوان </a:t>
            </a:r>
            <a:r>
              <a:rPr lang="fa-IR" sz="2000">
                <a:solidFill>
                  <a:prstClr val="black"/>
                </a:solidFill>
                <a:cs typeface="B Yagut" panose="00000400000000000000" pitchFamily="2" charset="-78"/>
              </a:rPr>
              <a:t>را </a:t>
            </a:r>
            <a:r>
              <a:rPr lang="fa-IR" sz="2000" smtClean="0">
                <a:solidFill>
                  <a:prstClr val="black"/>
                </a:solidFill>
                <a:cs typeface="B Yagut" panose="00000400000000000000" pitchFamily="2" charset="-78"/>
              </a:rPr>
              <a:t>به درستی </a:t>
            </a:r>
            <a:r>
              <a:rPr lang="fa-IR" sz="2000" dirty="0">
                <a:solidFill>
                  <a:prstClr val="black"/>
                </a:solidFill>
                <a:cs typeface="B Yagut" panose="00000400000000000000" pitchFamily="2" charset="-78"/>
              </a:rPr>
              <a:t>طبقه بندي </a:t>
            </a:r>
            <a:r>
              <a:rPr lang="fa-IR" sz="2000" dirty="0" smtClean="0">
                <a:solidFill>
                  <a:prstClr val="black"/>
                </a:solidFill>
                <a:cs typeface="B Yagut" panose="00000400000000000000" pitchFamily="2" charset="-78"/>
              </a:rPr>
              <a:t>کند.</a:t>
            </a:r>
          </a:p>
          <a:p>
            <a:pPr marL="342900" lvl="0" indent="-342900">
              <a:lnSpc>
                <a:spcPct val="150000"/>
              </a:lnSpc>
              <a:spcBef>
                <a:spcPct val="20000"/>
              </a:spcBef>
              <a:buFont typeface="Wingdings" panose="05000000000000000000" pitchFamily="2" charset="2"/>
              <a:buChar char="v"/>
            </a:pPr>
            <a:r>
              <a:rPr lang="fa-IR" sz="2000" dirty="0" smtClean="0">
                <a:solidFill>
                  <a:prstClr val="black"/>
                </a:solidFill>
                <a:cs typeface="B Yagut" panose="00000400000000000000" pitchFamily="2" charset="-78"/>
              </a:rPr>
              <a:t>براساس نتیجه طبقه بندی جوان اقدامات مناسب را انجام دهد.</a:t>
            </a:r>
            <a:endParaRPr lang="fa-IR" sz="2000" dirty="0">
              <a:solidFill>
                <a:prstClr val="black"/>
              </a:solidFill>
              <a:cs typeface="B Yagut" panose="00000400000000000000" pitchFamily="2" charset="-78"/>
            </a:endParaRPr>
          </a:p>
          <a:p>
            <a:pPr marL="342900" lvl="0" indent="-342900" algn="just">
              <a:lnSpc>
                <a:spcPct val="150000"/>
              </a:lnSpc>
              <a:spcBef>
                <a:spcPct val="20000"/>
              </a:spcBef>
              <a:buFont typeface="Wingdings" panose="05000000000000000000" pitchFamily="2" charset="2"/>
              <a:buChar char="v"/>
            </a:pPr>
            <a:r>
              <a:rPr lang="fa-IR" sz="2000" dirty="0">
                <a:solidFill>
                  <a:prstClr val="black"/>
                </a:solidFill>
                <a:cs typeface="B Yagut" panose="00000400000000000000" pitchFamily="2" charset="-78"/>
              </a:rPr>
              <a:t>ننایج ارزیابی دخانیات، الکل و مواد جوانان </a:t>
            </a:r>
            <a:r>
              <a:rPr lang="fa-IR" sz="2000">
                <a:solidFill>
                  <a:prstClr val="black"/>
                </a:solidFill>
                <a:cs typeface="B Yagut" panose="00000400000000000000" pitchFamily="2" charset="-78"/>
              </a:rPr>
              <a:t>را </a:t>
            </a:r>
            <a:r>
              <a:rPr lang="fa-IR" sz="2000" smtClean="0">
                <a:solidFill>
                  <a:prstClr val="black"/>
                </a:solidFill>
                <a:cs typeface="B Yagut" panose="00000400000000000000" pitchFamily="2" charset="-78"/>
              </a:rPr>
              <a:t>به درستی </a:t>
            </a:r>
            <a:r>
              <a:rPr lang="fa-IR" sz="2000" dirty="0">
                <a:solidFill>
                  <a:prstClr val="black"/>
                </a:solidFill>
                <a:cs typeface="B Yagut" panose="00000400000000000000" pitchFamily="2" charset="-78"/>
              </a:rPr>
              <a:t>ثبت کند</a:t>
            </a:r>
            <a:r>
              <a:rPr lang="fa-IR" sz="2000" dirty="0" smtClean="0">
                <a:solidFill>
                  <a:prstClr val="black"/>
                </a:solidFill>
                <a:cs typeface="B Yagut" panose="00000400000000000000" pitchFamily="2" charset="-78"/>
              </a:rPr>
              <a:t>.</a:t>
            </a:r>
          </a:p>
          <a:p>
            <a:pPr marL="342900" lvl="0" indent="-342900" algn="just">
              <a:lnSpc>
                <a:spcPct val="150000"/>
              </a:lnSpc>
              <a:spcBef>
                <a:spcPct val="20000"/>
              </a:spcBef>
              <a:buFont typeface="Wingdings" panose="05000000000000000000" pitchFamily="2" charset="2"/>
              <a:buChar char="v"/>
            </a:pPr>
            <a:endParaRPr lang="fa-IR" sz="2000" dirty="0">
              <a:solidFill>
                <a:prstClr val="black"/>
              </a:solidFill>
              <a:cs typeface="B Yagut" panose="00000400000000000000" pitchFamily="2" charset="-78"/>
            </a:endParaRPr>
          </a:p>
          <a:p>
            <a:pPr marL="342900" indent="-342900">
              <a:lnSpc>
                <a:spcPct val="150000"/>
              </a:lnSpc>
              <a:spcBef>
                <a:spcPct val="20000"/>
              </a:spcBef>
              <a:buFont typeface="Wingdings" panose="05000000000000000000" pitchFamily="2" charset="2"/>
              <a:buChar char="v"/>
            </a:pPr>
            <a:endParaRPr lang="fa-IR" sz="2000" dirty="0" smtClean="0">
              <a:solidFill>
                <a:prstClr val="black"/>
              </a:solidFill>
              <a:cs typeface="B Yagut" panose="00000400000000000000" pitchFamily="2" charset="-78"/>
            </a:endParaRPr>
          </a:p>
          <a:p>
            <a:pPr marL="340689" indent="-340689" algn="just">
              <a:spcBef>
                <a:spcPct val="20000"/>
              </a:spcBef>
              <a:buFont typeface="Wingdings" panose="05000000000000000000" pitchFamily="2" charset="2"/>
              <a:buChar char="q"/>
            </a:pPr>
            <a:endParaRPr lang="fa-IR" sz="2400" dirty="0" smtClean="0">
              <a:solidFill>
                <a:prstClr val="black"/>
              </a:solidFill>
              <a:cs typeface="B Yagut" panose="00000400000000000000" pitchFamily="2" charset="-78"/>
            </a:endParaRPr>
          </a:p>
          <a:p>
            <a:pPr marL="340689" indent="-340689" algn="just">
              <a:spcBef>
                <a:spcPct val="20000"/>
              </a:spcBef>
              <a:buFont typeface="Wingdings" panose="05000000000000000000" pitchFamily="2" charset="2"/>
              <a:buChar char="q"/>
            </a:pPr>
            <a:endParaRPr lang="fa-IR" sz="2400" dirty="0">
              <a:solidFill>
                <a:prstClr val="black"/>
              </a:solidFill>
              <a:cs typeface="B Yagut" panose="00000400000000000000" pitchFamily="2" charset="-78"/>
            </a:endParaRPr>
          </a:p>
        </p:txBody>
      </p:sp>
      <p:sp>
        <p:nvSpPr>
          <p:cNvPr id="2" name="Rectangle 1"/>
          <p:cNvSpPr/>
          <p:nvPr/>
        </p:nvSpPr>
        <p:spPr>
          <a:xfrm>
            <a:off x="76200" y="152400"/>
            <a:ext cx="9054921" cy="523220"/>
          </a:xfrm>
          <a:prstGeom prst="rect">
            <a:avLst/>
          </a:prstGeom>
        </p:spPr>
        <p:txBody>
          <a:bodyPr wrap="square">
            <a:spAutoFit/>
          </a:bodyPr>
          <a:lstStyle/>
          <a:p>
            <a:pPr algn="ctr"/>
            <a:r>
              <a:rPr lang="fa-IR" sz="2800" dirty="0">
                <a:solidFill>
                  <a:prstClr val="black"/>
                </a:solidFill>
                <a:cs typeface="B Yagut" panose="00000400000000000000" pitchFamily="2" charset="-78"/>
              </a:rPr>
              <a:t>اهداف آموزشی در </a:t>
            </a:r>
            <a:r>
              <a:rPr lang="fa-IR" sz="2800" dirty="0" smtClean="0">
                <a:solidFill>
                  <a:prstClr val="black"/>
                </a:solidFill>
                <a:cs typeface="B Yagut" panose="00000400000000000000" pitchFamily="2" charset="-78"/>
              </a:rPr>
              <a:t>ارزیابی دخانیات، موادو الکل در جوانان( ادامه)</a:t>
            </a:r>
            <a:endParaRPr lang="fa-IR" sz="2800" dirty="0">
              <a:solidFill>
                <a:prstClr val="black"/>
              </a:solidFill>
              <a:cs typeface="B Yagut" panose="00000400000000000000" pitchFamily="2" charset="-78"/>
            </a:endParaRPr>
          </a:p>
        </p:txBody>
      </p:sp>
      <p:sp>
        <p:nvSpPr>
          <p:cNvPr id="5" name="Rectangle 4"/>
          <p:cNvSpPr/>
          <p:nvPr/>
        </p:nvSpPr>
        <p:spPr>
          <a:xfrm>
            <a:off x="3720921" y="1135677"/>
            <a:ext cx="5410200" cy="461665"/>
          </a:xfrm>
          <a:prstGeom prst="rect">
            <a:avLst/>
          </a:prstGeom>
        </p:spPr>
        <p:txBody>
          <a:bodyPr wrap="square">
            <a:spAutoFit/>
          </a:bodyPr>
          <a:lstStyle/>
          <a:p>
            <a:r>
              <a:rPr lang="fa-IR" sz="2400" dirty="0">
                <a:solidFill>
                  <a:prstClr val="black"/>
                </a:solidFill>
                <a:cs typeface="B Yagut" panose="00000400000000000000" pitchFamily="2" charset="-78"/>
              </a:rPr>
              <a:t>انتظار می رود پس ازپایان تدریس فراگیر </a:t>
            </a:r>
            <a:r>
              <a:rPr lang="fa-IR" sz="2400" dirty="0" smtClean="0">
                <a:solidFill>
                  <a:prstClr val="black"/>
                </a:solidFill>
                <a:cs typeface="B Yagut" panose="00000400000000000000" pitchFamily="2" charset="-78"/>
              </a:rPr>
              <a:t>بتواند:</a:t>
            </a:r>
            <a:endParaRPr lang="fa-IR" dirty="0">
              <a:solidFill>
                <a:prstClr val="black"/>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3733472"/>
      </p:ext>
    </p:extLst>
  </p:cSld>
  <p:clrMapOvr>
    <a:masterClrMapping/>
  </p:clrMapOvr>
  <mc:AlternateContent xmlns:mc="http://schemas.openxmlformats.org/markup-compatibility/2006" xmlns:p14="http://schemas.microsoft.com/office/powerpoint/2010/main">
    <mc:Choice Requires="p14">
      <p:transition p14:dur="0" advTm="24888"/>
    </mc:Choice>
    <mc:Fallback xmlns="">
      <p:transition advTm="24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B4ED13-EBA7-4896-8486-DA7F6ED059BE}" type="slidenum">
              <a:rPr lang="fa-IR" smtClean="0">
                <a:solidFill>
                  <a:prstClr val="black">
                    <a:tint val="75000"/>
                  </a:prstClr>
                </a:solidFill>
              </a:rPr>
              <a:pPr/>
              <a:t>7</a:t>
            </a:fld>
            <a:endParaRPr lang="fa-IR">
              <a:solidFill>
                <a:prstClr val="black">
                  <a:tint val="75000"/>
                </a:prstClr>
              </a:solidFill>
            </a:endParaRPr>
          </a:p>
        </p:txBody>
      </p:sp>
      <p:sp>
        <p:nvSpPr>
          <p:cNvPr id="3" name="TextBox 2"/>
          <p:cNvSpPr txBox="1"/>
          <p:nvPr/>
        </p:nvSpPr>
        <p:spPr>
          <a:xfrm>
            <a:off x="0" y="381000"/>
            <a:ext cx="9144000" cy="769441"/>
          </a:xfrm>
          <a:prstGeom prst="rect">
            <a:avLst/>
          </a:prstGeom>
          <a:noFill/>
        </p:spPr>
        <p:txBody>
          <a:bodyPr wrap="square" rtlCol="1">
            <a:spAutoFit/>
          </a:bodyPr>
          <a:lstStyle/>
          <a:p>
            <a:pPr algn="ctr"/>
            <a:r>
              <a:rPr lang="fa-IR" sz="4400" dirty="0" smtClean="0">
                <a:cs typeface="B Yagut" panose="00000400000000000000" pitchFamily="2" charset="-78"/>
              </a:rPr>
              <a:t>مقدمه</a:t>
            </a:r>
            <a:endParaRPr lang="fa-IR" sz="4400" dirty="0">
              <a:cs typeface="B Yagut" panose="00000400000000000000" pitchFamily="2" charset="-78"/>
            </a:endParaRPr>
          </a:p>
        </p:txBody>
      </p:sp>
      <p:sp>
        <p:nvSpPr>
          <p:cNvPr id="4" name="TextBox 3"/>
          <p:cNvSpPr txBox="1"/>
          <p:nvPr/>
        </p:nvSpPr>
        <p:spPr>
          <a:xfrm>
            <a:off x="609600" y="1093371"/>
            <a:ext cx="8077200" cy="5170646"/>
          </a:xfrm>
          <a:prstGeom prst="rect">
            <a:avLst/>
          </a:prstGeom>
          <a:noFill/>
        </p:spPr>
        <p:txBody>
          <a:bodyPr wrap="square" rtlCol="1">
            <a:spAutoFit/>
          </a:bodyPr>
          <a:lstStyle/>
          <a:p>
            <a:pPr algn="justLow">
              <a:lnSpc>
                <a:spcPct val="150000"/>
              </a:lnSpc>
            </a:pPr>
            <a:r>
              <a:rPr lang="fa-IR" sz="2200" dirty="0">
                <a:cs typeface="B Yagut" panose="00000400000000000000" pitchFamily="2" charset="-78"/>
              </a:rPr>
              <a:t>استعمال دخانیات شایعترین علت قابل پیشگیری مرگ و ناتوانی در جهان است </a:t>
            </a:r>
            <a:r>
              <a:rPr lang="fa-IR" sz="2200" dirty="0" smtClean="0">
                <a:cs typeface="B Yagut" panose="00000400000000000000" pitchFamily="2" charset="-78"/>
              </a:rPr>
              <a:t>طی </a:t>
            </a:r>
            <a:r>
              <a:rPr lang="fa-IR" sz="2200" dirty="0">
                <a:cs typeface="B Yagut" panose="00000400000000000000" pitchFamily="2" charset="-78"/>
              </a:rPr>
              <a:t>سالهای آتی میزان مرگهای ناشی از استعمال دخانیات در کشورهای پیشرفته بیش </a:t>
            </a:r>
            <a:r>
              <a:rPr lang="fa-IR" sz="2200" dirty="0" smtClean="0">
                <a:cs typeface="B Yagut" panose="00000400000000000000" pitchFamily="2" charset="-78"/>
              </a:rPr>
              <a:t>از50 درصد </a:t>
            </a:r>
            <a:r>
              <a:rPr lang="fa-IR" sz="2200" dirty="0">
                <a:cs typeface="B Yagut" panose="00000400000000000000" pitchFamily="2" charset="-78"/>
              </a:rPr>
              <a:t>کاهش داشته و برعکس در کشورهای </a:t>
            </a:r>
            <a:r>
              <a:rPr lang="fa-IR" sz="2200" dirty="0" smtClean="0">
                <a:cs typeface="B Yagut" panose="00000400000000000000" pitchFamily="2" charset="-78"/>
              </a:rPr>
              <a:t>درحال </a:t>
            </a:r>
            <a:r>
              <a:rPr lang="fa-IR" sz="2200" dirty="0">
                <a:cs typeface="B Yagut" panose="00000400000000000000" pitchFamily="2" charset="-78"/>
              </a:rPr>
              <a:t>توسعه افزایش یافته </a:t>
            </a:r>
            <a:r>
              <a:rPr lang="fa-IR" sz="2200" dirty="0" smtClean="0">
                <a:cs typeface="B Yagut" panose="00000400000000000000" pitchFamily="2" charset="-78"/>
              </a:rPr>
              <a:t>است.</a:t>
            </a:r>
          </a:p>
          <a:p>
            <a:pPr algn="justLow">
              <a:lnSpc>
                <a:spcPct val="150000"/>
              </a:lnSpc>
            </a:pPr>
            <a:r>
              <a:rPr lang="fa-IR" sz="2200" dirty="0" smtClean="0">
                <a:cs typeface="B Yagut" panose="00000400000000000000" pitchFamily="2" charset="-78"/>
              </a:rPr>
              <a:t>سازمان </a:t>
            </a:r>
            <a:r>
              <a:rPr lang="fa-IR" sz="2200" dirty="0">
                <a:cs typeface="B Yagut" panose="00000400000000000000" pitchFamily="2" charset="-78"/>
              </a:rPr>
              <a:t>بهداشت جهانی به منظور ارتقا سطح سلامت جامعه جهانی و پیشگیری از ناتوانی و مرگ ناشی از مصرف </a:t>
            </a:r>
            <a:r>
              <a:rPr lang="fa-IR" sz="2200" dirty="0" smtClean="0">
                <a:cs typeface="B Yagut" panose="00000400000000000000" pitchFamily="2" charset="-78"/>
              </a:rPr>
              <a:t>دخانیات اقدام </a:t>
            </a:r>
            <a:r>
              <a:rPr lang="fa-IR" sz="2200" dirty="0">
                <a:cs typeface="B Yagut" panose="00000400000000000000" pitchFamily="2" charset="-78"/>
              </a:rPr>
              <a:t>به تدوین چارچوب معاهده کنترل دخانیات </a:t>
            </a:r>
            <a:r>
              <a:rPr lang="fa-IR" sz="2200" dirty="0" smtClean="0">
                <a:cs typeface="B Yagut" panose="00000400000000000000" pitchFamily="2" charset="-78"/>
              </a:rPr>
              <a:t>نمودکه </a:t>
            </a:r>
            <a:r>
              <a:rPr lang="fa-IR" sz="2200" dirty="0">
                <a:cs typeface="B Yagut" panose="00000400000000000000" pitchFamily="2" charset="-78"/>
              </a:rPr>
              <a:t>در سال 1385در مجلس </a:t>
            </a:r>
            <a:r>
              <a:rPr lang="fa-IR" sz="2200" dirty="0" smtClean="0">
                <a:cs typeface="B Yagut" panose="00000400000000000000" pitchFamily="2" charset="-78"/>
              </a:rPr>
              <a:t>شورای اسلامی </a:t>
            </a:r>
            <a:r>
              <a:rPr lang="fa-IR" sz="2200" dirty="0">
                <a:cs typeface="B Yagut" panose="00000400000000000000" pitchFamily="2" charset="-78"/>
              </a:rPr>
              <a:t>به تصویب </a:t>
            </a:r>
            <a:r>
              <a:rPr lang="fa-IR" sz="2200" dirty="0" smtClean="0">
                <a:cs typeface="B Yagut" panose="00000400000000000000" pitchFamily="2" charset="-78"/>
              </a:rPr>
              <a:t>رسید </a:t>
            </a:r>
            <a:r>
              <a:rPr lang="fa-IR" sz="2200" dirty="0">
                <a:cs typeface="B Yagut" panose="00000400000000000000" pitchFamily="2" charset="-78"/>
              </a:rPr>
              <a:t>و براساس آن وزارت بهداشت ،درمان وآموزش پزشکی موظف شده است فعالیتهای پیشگیرانه ،درمان و توان </a:t>
            </a:r>
            <a:r>
              <a:rPr lang="fa-IR" sz="2200" dirty="0" smtClean="0">
                <a:cs typeface="B Yagut" panose="00000400000000000000" pitchFamily="2" charset="-78"/>
              </a:rPr>
              <a:t>بخشی </a:t>
            </a:r>
            <a:r>
              <a:rPr lang="fa-IR" sz="2200" dirty="0">
                <a:cs typeface="B Yagut" panose="00000400000000000000" pitchFamily="2" charset="-78"/>
              </a:rPr>
              <a:t>افراد مصرف کننده فرآورده </a:t>
            </a:r>
            <a:r>
              <a:rPr lang="fa-IR" sz="2200" dirty="0" smtClean="0">
                <a:cs typeface="B Yagut" panose="00000400000000000000" pitchFamily="2" charset="-78"/>
              </a:rPr>
              <a:t>های </a:t>
            </a:r>
            <a:r>
              <a:rPr lang="fa-IR" sz="2200" dirty="0">
                <a:cs typeface="B Yagut" panose="00000400000000000000" pitchFamily="2" charset="-78"/>
              </a:rPr>
              <a:t>دخانی و خدمات مشاوره ای ترک دخانیات را درخدمات اولیه بهداشتی ادغام و زمینه گسترش و حمایت از مراکز مشاوره ای و درمانی ترک دخانیات را فراهم </a:t>
            </a:r>
            <a:r>
              <a:rPr lang="fa-IR" sz="2200" dirty="0" smtClean="0">
                <a:cs typeface="B Yagut" panose="00000400000000000000" pitchFamily="2" charset="-78"/>
              </a:rPr>
              <a:t>نماید. </a:t>
            </a:r>
            <a:endParaRPr lang="en-US" sz="2200" dirty="0">
              <a:cs typeface="B Yagut" panose="00000400000000000000" pitchFamily="2" charset="-78"/>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5637450"/>
      </p:ext>
    </p:extLst>
  </p:cSld>
  <p:clrMapOvr>
    <a:masterClrMapping/>
  </p:clrMapOvr>
  <mc:AlternateContent xmlns:mc="http://schemas.openxmlformats.org/markup-compatibility/2006" xmlns:p14="http://schemas.microsoft.com/office/powerpoint/2010/main">
    <mc:Choice Requires="p14">
      <p:transition spd="slow" p14:dur="2000" advTm="70013"/>
    </mc:Choice>
    <mc:Fallback xmlns="">
      <p:transition spd="slow" advTm="70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52400" y="1295400"/>
            <a:ext cx="8763000" cy="1065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Low" defTabSz="914400" eaLnBrk="0" fontAlgn="base" hangingPunct="0">
              <a:lnSpc>
                <a:spcPct val="150000"/>
              </a:lnSpc>
              <a:spcBef>
                <a:spcPct val="0"/>
              </a:spcBef>
              <a:spcAft>
                <a:spcPct val="0"/>
              </a:spcAft>
            </a:pPr>
            <a:r>
              <a:rPr lang="fa-IR" altLang="fa-IR" sz="2200" dirty="0" smtClean="0">
                <a:solidFill>
                  <a:prstClr val="black"/>
                </a:solidFill>
                <a:latin typeface="Arial" panose="020B0604020202020204" pitchFamily="34" charset="0"/>
                <a:ea typeface="Calibri" panose="020F0502020204030204" pitchFamily="34" charset="0"/>
                <a:cs typeface="B Yagut" panose="00000400000000000000" pitchFamily="2" charset="-78"/>
              </a:rPr>
              <a:t>به هر ماده یا فرآورده‌ای که تمام یا بخشی از ماده خام تشکیل دهنده آن گیاه توتون یا  مشتقات آن باشد، اطلاق می‌شود.</a:t>
            </a:r>
            <a:endParaRPr lang="en-US" altLang="fa-IR" sz="2200" dirty="0" smtClean="0">
              <a:solidFill>
                <a:prstClr val="black"/>
              </a:solidFill>
              <a:latin typeface="Arial" panose="020B0604020202020204" pitchFamily="34" charset="0"/>
              <a:cs typeface="B Yagut" panose="00000400000000000000" pitchFamily="2" charset="-78"/>
            </a:endParaRPr>
          </a:p>
        </p:txBody>
      </p:sp>
      <p:sp>
        <p:nvSpPr>
          <p:cNvPr id="3" name="Rectangle 2"/>
          <p:cNvSpPr/>
          <p:nvPr/>
        </p:nvSpPr>
        <p:spPr>
          <a:xfrm>
            <a:off x="1" y="304800"/>
            <a:ext cx="9144000" cy="523220"/>
          </a:xfrm>
          <a:prstGeom prst="rect">
            <a:avLst/>
          </a:prstGeom>
        </p:spPr>
        <p:txBody>
          <a:bodyPr wrap="square">
            <a:spAutoFit/>
          </a:bodyPr>
          <a:lstStyle/>
          <a:p>
            <a:pPr algn="ctr" defTabSz="914400" eaLnBrk="0" fontAlgn="base" hangingPunct="0">
              <a:spcBef>
                <a:spcPct val="0"/>
              </a:spcBef>
              <a:spcAft>
                <a:spcPct val="0"/>
              </a:spcAft>
            </a:pPr>
            <a:r>
              <a:rPr lang="fa-IR" altLang="fa-IR" sz="2800" b="1" dirty="0" smtClean="0">
                <a:solidFill>
                  <a:prstClr val="black"/>
                </a:solidFill>
                <a:latin typeface="Arial" panose="020B0604020202020204" pitchFamily="34" charset="0"/>
                <a:ea typeface="Calibri" panose="020F0502020204030204" pitchFamily="34" charset="0"/>
                <a:cs typeface="B Yagut" panose="00000400000000000000" pitchFamily="2" charset="-78"/>
              </a:rPr>
              <a:t>تنباکو و انواع آن</a:t>
            </a:r>
            <a:endParaRPr lang="en-US" altLang="fa-IR" sz="2800" dirty="0">
              <a:solidFill>
                <a:prstClr val="black"/>
              </a:solidFill>
              <a:latin typeface="Arial" panose="020B0604020202020204" pitchFamily="34" charset="0"/>
              <a:cs typeface="B Yagut" panose="00000400000000000000" pitchFamily="2" charset="-78"/>
            </a:endParaRPr>
          </a:p>
        </p:txBody>
      </p:sp>
      <p:sp>
        <p:nvSpPr>
          <p:cNvPr id="6" name="Content Placeholder 2"/>
          <p:cNvSpPr>
            <a:spLocks noGrp="1"/>
          </p:cNvSpPr>
          <p:nvPr>
            <p:ph idx="1"/>
          </p:nvPr>
        </p:nvSpPr>
        <p:spPr>
          <a:xfrm>
            <a:off x="5986469" y="3416866"/>
            <a:ext cx="2362261" cy="2551844"/>
          </a:xfrm>
        </p:spPr>
        <p:txBody>
          <a:bodyPr>
            <a:normAutofit/>
          </a:bodyPr>
          <a:lstStyle/>
          <a:p>
            <a:pPr marL="0" lvl="0" indent="0" defTabSz="914400" eaLnBrk="0" fontAlgn="base" hangingPunct="0">
              <a:spcBef>
                <a:spcPct val="0"/>
              </a:spcBef>
              <a:spcAft>
                <a:spcPct val="0"/>
              </a:spcAft>
              <a:buNone/>
            </a:pPr>
            <a:r>
              <a:rPr lang="fa-IR" altLang="fa-IR" sz="2400" dirty="0" bmk="">
                <a:solidFill>
                  <a:prstClr val="black"/>
                </a:solidFill>
                <a:latin typeface="Arial" panose="020B0604020202020204" pitchFamily="34" charset="0"/>
                <a:ea typeface="Calibri" panose="020F0502020204030204" pitchFamily="34" charset="0"/>
                <a:cs typeface="B Yagut" panose="00000400000000000000" pitchFamily="2" charset="-78"/>
              </a:rPr>
              <a:t>مواد دخانی( تدخینی)</a:t>
            </a:r>
            <a:endParaRPr lang="en-US" altLang="fa-IR" sz="2400" dirty="0" bmk="">
              <a:solidFill>
                <a:prstClr val="black"/>
              </a:solidFill>
              <a:latin typeface="Arial" panose="020B0604020202020204" pitchFamily="34" charset="0"/>
              <a:ea typeface="Calibri" panose="020F0502020204030204" pitchFamily="34" charset="0"/>
              <a:cs typeface="B Yagut" panose="00000400000000000000" pitchFamily="2" charset="-78"/>
            </a:endParaRPr>
          </a:p>
          <a:p>
            <a:pPr lvl="0" defTabSz="914400" eaLnBrk="0" fontAlgn="base" hangingPunct="0">
              <a:spcBef>
                <a:spcPct val="0"/>
              </a:spcBef>
              <a:spcAft>
                <a:spcPct val="0"/>
              </a:spcAft>
              <a:buFont typeface="Wingdings" panose="05000000000000000000" pitchFamily="2" charset="2"/>
              <a:buChar char="ü"/>
            </a:pPr>
            <a:r>
              <a:rPr lang="fa-IR" altLang="fa-IR" sz="2200" dirty="0" smtClean="0" bmk="">
                <a:solidFill>
                  <a:prstClr val="black"/>
                </a:solidFill>
                <a:latin typeface="Arial" panose="020B0604020202020204" pitchFamily="34" charset="0"/>
                <a:ea typeface="Calibri" panose="020F0502020204030204" pitchFamily="34" charset="0"/>
                <a:cs typeface="B Yagut" panose="00000400000000000000" pitchFamily="2" charset="-78"/>
              </a:rPr>
              <a:t>سیگارت</a:t>
            </a:r>
            <a:endParaRPr lang="fa-IR" altLang="fa-IR" sz="2200" dirty="0" bmk="">
              <a:solidFill>
                <a:prstClr val="black"/>
              </a:solidFill>
              <a:latin typeface="Arial" panose="020B0604020202020204" pitchFamily="34" charset="0"/>
              <a:ea typeface="Calibri" panose="020F0502020204030204" pitchFamily="34" charset="0"/>
              <a:cs typeface="B Yagut" panose="00000400000000000000" pitchFamily="2" charset="-78"/>
            </a:endParaRPr>
          </a:p>
          <a:p>
            <a:pPr lvl="0" defTabSz="914400" eaLnBrk="0" fontAlgn="base" hangingPunct="0">
              <a:spcBef>
                <a:spcPct val="0"/>
              </a:spcBef>
              <a:spcAft>
                <a:spcPct val="0"/>
              </a:spcAft>
              <a:buFont typeface="Wingdings" panose="05000000000000000000" pitchFamily="2" charset="2"/>
              <a:buChar char="ü"/>
            </a:pPr>
            <a:r>
              <a:rPr lang="fa-IR" altLang="fa-IR" sz="2200" dirty="0" smtClean="0" bmk="">
                <a:solidFill>
                  <a:prstClr val="black"/>
                </a:solidFill>
                <a:latin typeface="Arial" panose="020B0604020202020204" pitchFamily="34" charset="0"/>
                <a:ea typeface="Calibri" panose="020F0502020204030204" pitchFamily="34" charset="0"/>
                <a:cs typeface="B Yagut" panose="00000400000000000000" pitchFamily="2" charset="-78"/>
              </a:rPr>
              <a:t>سیگار </a:t>
            </a:r>
            <a:r>
              <a:rPr lang="fa-IR" altLang="fa-IR" sz="2200" dirty="0" bmk="">
                <a:solidFill>
                  <a:prstClr val="black"/>
                </a:solidFill>
                <a:latin typeface="Arial" panose="020B0604020202020204" pitchFamily="34" charset="0"/>
                <a:ea typeface="Calibri" panose="020F0502020204030204" pitchFamily="34" charset="0"/>
                <a:cs typeface="B Yagut" panose="00000400000000000000" pitchFamily="2" charset="-78"/>
              </a:rPr>
              <a:t>برگ </a:t>
            </a:r>
            <a:endParaRPr lang="fa-IR" altLang="fa-IR" sz="2200" dirty="0" smtClean="0" bmk="">
              <a:solidFill>
                <a:prstClr val="black"/>
              </a:solidFill>
              <a:latin typeface="Arial" panose="020B0604020202020204" pitchFamily="34" charset="0"/>
              <a:ea typeface="Calibri" panose="020F0502020204030204" pitchFamily="34" charset="0"/>
              <a:cs typeface="B Yagut" panose="00000400000000000000" pitchFamily="2" charset="-78"/>
            </a:endParaRPr>
          </a:p>
          <a:p>
            <a:pPr lvl="0" defTabSz="914400" eaLnBrk="0" fontAlgn="base" hangingPunct="0">
              <a:spcBef>
                <a:spcPct val="0"/>
              </a:spcBef>
              <a:spcAft>
                <a:spcPct val="0"/>
              </a:spcAft>
              <a:buFont typeface="Wingdings" panose="05000000000000000000" pitchFamily="2" charset="2"/>
              <a:buChar char="ü"/>
            </a:pPr>
            <a:r>
              <a:rPr lang="fa-IR" altLang="fa-IR" sz="2200" dirty="0" smtClean="0" bmk="">
                <a:solidFill>
                  <a:prstClr val="black"/>
                </a:solidFill>
                <a:latin typeface="Arial" panose="020B0604020202020204" pitchFamily="34" charset="0"/>
                <a:ea typeface="Calibri" panose="020F0502020204030204" pitchFamily="34" charset="0"/>
                <a:cs typeface="B Yagut" panose="00000400000000000000" pitchFamily="2" charset="-78"/>
              </a:rPr>
              <a:t> پيپ                 </a:t>
            </a:r>
            <a:endParaRPr lang="fa-IR" altLang="fa-IR" sz="2200" dirty="0" bmk="">
              <a:solidFill>
                <a:prstClr val="black"/>
              </a:solidFill>
              <a:latin typeface="Arial" panose="020B0604020202020204" pitchFamily="34" charset="0"/>
              <a:ea typeface="Calibri" panose="020F0502020204030204" pitchFamily="34" charset="0"/>
              <a:cs typeface="B Yagut" panose="00000400000000000000" pitchFamily="2" charset="-78"/>
            </a:endParaRPr>
          </a:p>
          <a:p>
            <a:pPr lvl="0" defTabSz="914400" eaLnBrk="0" fontAlgn="base" hangingPunct="0">
              <a:spcBef>
                <a:spcPct val="0"/>
              </a:spcBef>
              <a:spcAft>
                <a:spcPct val="0"/>
              </a:spcAft>
              <a:buFont typeface="Wingdings" panose="05000000000000000000" pitchFamily="2" charset="2"/>
              <a:buChar char="ü"/>
            </a:pPr>
            <a:r>
              <a:rPr lang="fa-IR" altLang="fa-IR" sz="2200" dirty="0" smtClean="0" bmk="">
                <a:solidFill>
                  <a:prstClr val="black"/>
                </a:solidFill>
                <a:latin typeface="Arial" panose="020B0604020202020204" pitchFamily="34" charset="0"/>
                <a:ea typeface="Calibri" panose="020F0502020204030204" pitchFamily="34" charset="0"/>
                <a:cs typeface="B Yagut" panose="00000400000000000000" pitchFamily="2" charset="-78"/>
              </a:rPr>
              <a:t>قليان                             </a:t>
            </a:r>
            <a:endParaRPr lang="fa-IR" altLang="fa-IR" sz="2200" dirty="0" bmk="">
              <a:solidFill>
                <a:prstClr val="black"/>
              </a:solidFill>
              <a:latin typeface="Arial" panose="020B0604020202020204" pitchFamily="34" charset="0"/>
              <a:ea typeface="Calibri" panose="020F0502020204030204" pitchFamily="34" charset="0"/>
              <a:cs typeface="B Yagut" panose="00000400000000000000" pitchFamily="2" charset="-78"/>
            </a:endParaRPr>
          </a:p>
          <a:p>
            <a:pPr lvl="0" defTabSz="914400" eaLnBrk="0" fontAlgn="base" hangingPunct="0">
              <a:spcBef>
                <a:spcPct val="0"/>
              </a:spcBef>
              <a:spcAft>
                <a:spcPct val="0"/>
              </a:spcAft>
              <a:buFont typeface="Wingdings" panose="05000000000000000000" pitchFamily="2" charset="2"/>
              <a:buChar char="ü"/>
            </a:pPr>
            <a:r>
              <a:rPr lang="fa-IR" altLang="fa-IR" sz="2200" dirty="0" smtClean="0" bmk="">
                <a:solidFill>
                  <a:prstClr val="black"/>
                </a:solidFill>
                <a:latin typeface="Arial" panose="020B0604020202020204" pitchFamily="34" charset="0"/>
                <a:ea typeface="Calibri" panose="020F0502020204030204" pitchFamily="34" charset="0"/>
                <a:cs typeface="B Yagut" panose="00000400000000000000" pitchFamily="2" charset="-78"/>
              </a:rPr>
              <a:t>چپق                            </a:t>
            </a:r>
            <a:endParaRPr lang="fa-IR" altLang="fa-IR" sz="2200" dirty="0" bmk="">
              <a:solidFill>
                <a:prstClr val="black"/>
              </a:solidFill>
              <a:latin typeface="Arial" panose="020B0604020202020204" pitchFamily="34" charset="0"/>
              <a:ea typeface="Calibri" panose="020F0502020204030204" pitchFamily="34" charset="0"/>
              <a:cs typeface="B Yagut" panose="00000400000000000000" pitchFamily="2" charset="-78"/>
            </a:endParaRPr>
          </a:p>
          <a:p>
            <a:pPr lvl="0" defTabSz="914400" eaLnBrk="0" fontAlgn="base" hangingPunct="0">
              <a:spcBef>
                <a:spcPct val="0"/>
              </a:spcBef>
              <a:spcAft>
                <a:spcPct val="0"/>
              </a:spcAft>
              <a:buFont typeface="Wingdings" panose="05000000000000000000" pitchFamily="2" charset="2"/>
              <a:buChar char="ü"/>
            </a:pPr>
            <a:r>
              <a:rPr lang="fa-IR" altLang="fa-IR" sz="2200" dirty="0" smtClean="0" bmk="">
                <a:solidFill>
                  <a:prstClr val="black"/>
                </a:solidFill>
                <a:latin typeface="Arial" panose="020B0604020202020204" pitchFamily="34" charset="0"/>
                <a:ea typeface="Calibri" panose="020F0502020204030204" pitchFamily="34" charset="0"/>
                <a:cs typeface="B Yagut" panose="00000400000000000000" pitchFamily="2" charset="-78"/>
              </a:rPr>
              <a:t>سيگار </a:t>
            </a:r>
            <a:r>
              <a:rPr lang="fa-IR" altLang="fa-IR" sz="2200" dirty="0" bmk="">
                <a:solidFill>
                  <a:prstClr val="black"/>
                </a:solidFill>
                <a:latin typeface="Arial" panose="020B0604020202020204" pitchFamily="34" charset="0"/>
                <a:ea typeface="Calibri" panose="020F0502020204030204" pitchFamily="34" charset="0"/>
                <a:cs typeface="B Yagut" panose="00000400000000000000" pitchFamily="2" charset="-78"/>
              </a:rPr>
              <a:t>دست پيچ</a:t>
            </a:r>
          </a:p>
          <a:p>
            <a:endParaRPr lang="fa-IR" dirty="0"/>
          </a:p>
        </p:txBody>
      </p:sp>
      <p:sp>
        <p:nvSpPr>
          <p:cNvPr id="8" name="Rectangle 7"/>
          <p:cNvSpPr/>
          <p:nvPr/>
        </p:nvSpPr>
        <p:spPr>
          <a:xfrm>
            <a:off x="1219200" y="3499310"/>
            <a:ext cx="2438400" cy="2154436"/>
          </a:xfrm>
          <a:prstGeom prst="rect">
            <a:avLst/>
          </a:prstGeom>
        </p:spPr>
        <p:txBody>
          <a:bodyPr wrap="square">
            <a:spAutoFit/>
          </a:bodyPr>
          <a:lstStyle/>
          <a:p>
            <a:pPr defTabSz="914400" eaLnBrk="0" fontAlgn="base" hangingPunct="0">
              <a:spcBef>
                <a:spcPct val="0"/>
              </a:spcBef>
              <a:spcAft>
                <a:spcPct val="0"/>
              </a:spcAft>
            </a:pPr>
            <a:r>
              <a:rPr lang="fa-IR" altLang="fa-IR" sz="2400" dirty="0" bmk="">
                <a:solidFill>
                  <a:prstClr val="black"/>
                </a:solidFill>
                <a:latin typeface="Arial" panose="020B0604020202020204" pitchFamily="34" charset="0"/>
                <a:ea typeface="Calibri" panose="020F0502020204030204" pitchFamily="34" charset="0"/>
                <a:cs typeface="B Yagut" panose="00000400000000000000" pitchFamily="2" charset="-78"/>
              </a:rPr>
              <a:t>تنباکو غیر تدخینی:</a:t>
            </a:r>
          </a:p>
          <a:p>
            <a:pPr marL="342900" indent="-342900" defTabSz="914400" eaLnBrk="0" fontAlgn="base" hangingPunct="0">
              <a:spcBef>
                <a:spcPct val="0"/>
              </a:spcBef>
              <a:spcAft>
                <a:spcPct val="0"/>
              </a:spcAft>
              <a:buFont typeface="Wingdings" panose="05000000000000000000" pitchFamily="2" charset="2"/>
              <a:buChar char="ü"/>
            </a:pPr>
            <a:r>
              <a:rPr lang="fa-IR" altLang="fa-IR" sz="2200" dirty="0" smtClean="0">
                <a:solidFill>
                  <a:prstClr val="black"/>
                </a:solidFill>
                <a:latin typeface="Arial" panose="020B0604020202020204" pitchFamily="34" charset="0"/>
                <a:ea typeface="Calibri" panose="020F0502020204030204" pitchFamily="34" charset="0"/>
                <a:cs typeface="B Yagut" panose="00000400000000000000" pitchFamily="2" charset="-78"/>
              </a:rPr>
              <a:t>تنباكوي </a:t>
            </a:r>
            <a:r>
              <a:rPr lang="fa-IR" altLang="fa-IR" sz="2200" dirty="0">
                <a:solidFill>
                  <a:prstClr val="black"/>
                </a:solidFill>
                <a:latin typeface="Arial" panose="020B0604020202020204" pitchFamily="34" charset="0"/>
                <a:ea typeface="Calibri" panose="020F0502020204030204" pitchFamily="34" charset="0"/>
                <a:cs typeface="B Yagut" panose="00000400000000000000" pitchFamily="2" charset="-78"/>
              </a:rPr>
              <a:t>جويدني </a:t>
            </a:r>
            <a:endParaRPr lang="fa-IR" altLang="fa-IR" sz="2200" dirty="0" smtClean="0">
              <a:solidFill>
                <a:prstClr val="black"/>
              </a:solidFill>
              <a:latin typeface="Arial" panose="020B0604020202020204" pitchFamily="34" charset="0"/>
              <a:ea typeface="Calibri" panose="020F0502020204030204" pitchFamily="34" charset="0"/>
              <a:cs typeface="B Yagut" panose="00000400000000000000" pitchFamily="2" charset="-78"/>
            </a:endParaRPr>
          </a:p>
          <a:p>
            <a:pPr defTabSz="914400" eaLnBrk="0" fontAlgn="base" hangingPunct="0">
              <a:spcBef>
                <a:spcPct val="0"/>
              </a:spcBef>
              <a:spcAft>
                <a:spcPct val="0"/>
              </a:spcAft>
            </a:pPr>
            <a:r>
              <a:rPr lang="fa-IR" altLang="fa-IR" sz="2200" dirty="0" smtClean="0">
                <a:solidFill>
                  <a:prstClr val="black"/>
                </a:solidFill>
                <a:latin typeface="Arial" panose="020B0604020202020204" pitchFamily="34" charset="0"/>
                <a:ea typeface="Calibri" panose="020F0502020204030204" pitchFamily="34" charset="0"/>
                <a:cs typeface="B Yagut" panose="00000400000000000000" pitchFamily="2" charset="-78"/>
              </a:rPr>
              <a:t>                </a:t>
            </a:r>
            <a:endParaRPr lang="fa-IR" altLang="fa-IR" sz="2200" dirty="0">
              <a:solidFill>
                <a:prstClr val="black"/>
              </a:solidFill>
              <a:latin typeface="Arial" panose="020B0604020202020204" pitchFamily="34" charset="0"/>
              <a:ea typeface="Calibri" panose="020F0502020204030204" pitchFamily="34" charset="0"/>
              <a:cs typeface="B Yagut" panose="00000400000000000000" pitchFamily="2" charset="-78"/>
            </a:endParaRPr>
          </a:p>
          <a:p>
            <a:pPr marL="342900" indent="-342900" defTabSz="914400" eaLnBrk="0" fontAlgn="base" hangingPunct="0">
              <a:spcBef>
                <a:spcPct val="0"/>
              </a:spcBef>
              <a:spcAft>
                <a:spcPct val="0"/>
              </a:spcAft>
              <a:buFont typeface="Wingdings" panose="05000000000000000000" pitchFamily="2" charset="2"/>
              <a:buChar char="ü"/>
            </a:pPr>
            <a:r>
              <a:rPr lang="fa-IR" altLang="fa-IR" sz="2200" dirty="0" smtClean="0">
                <a:solidFill>
                  <a:prstClr val="black"/>
                </a:solidFill>
                <a:latin typeface="Arial" panose="020B0604020202020204" pitchFamily="34" charset="0"/>
                <a:ea typeface="Calibri" panose="020F0502020204030204" pitchFamily="34" charset="0"/>
                <a:cs typeface="B Yagut" panose="00000400000000000000" pitchFamily="2" charset="-78"/>
              </a:rPr>
              <a:t>تنباكوي </a:t>
            </a:r>
            <a:r>
              <a:rPr lang="fa-IR" altLang="fa-IR" sz="2200" dirty="0">
                <a:solidFill>
                  <a:prstClr val="black"/>
                </a:solidFill>
                <a:latin typeface="Arial" panose="020B0604020202020204" pitchFamily="34" charset="0"/>
                <a:ea typeface="Calibri" panose="020F0502020204030204" pitchFamily="34" charset="0"/>
                <a:cs typeface="B Yagut" panose="00000400000000000000" pitchFamily="2" charset="-78"/>
              </a:rPr>
              <a:t>انفيه ای  </a:t>
            </a:r>
            <a:endParaRPr lang="fa-IR" altLang="fa-IR" sz="2200" dirty="0" smtClean="0">
              <a:solidFill>
                <a:prstClr val="black"/>
              </a:solidFill>
              <a:latin typeface="Arial" panose="020B0604020202020204" pitchFamily="34" charset="0"/>
              <a:ea typeface="Calibri" panose="020F0502020204030204" pitchFamily="34" charset="0"/>
              <a:cs typeface="B Yagut" panose="00000400000000000000" pitchFamily="2" charset="-78"/>
            </a:endParaRPr>
          </a:p>
          <a:p>
            <a:pPr defTabSz="914400" eaLnBrk="0" fontAlgn="base" hangingPunct="0">
              <a:spcBef>
                <a:spcPct val="0"/>
              </a:spcBef>
              <a:spcAft>
                <a:spcPct val="0"/>
              </a:spcAft>
            </a:pPr>
            <a:r>
              <a:rPr lang="fa-IR" altLang="fa-IR" sz="2200" dirty="0" smtClean="0">
                <a:solidFill>
                  <a:prstClr val="black"/>
                </a:solidFill>
                <a:latin typeface="Arial" panose="020B0604020202020204" pitchFamily="34" charset="0"/>
                <a:ea typeface="Calibri" panose="020F0502020204030204" pitchFamily="34" charset="0"/>
                <a:cs typeface="B Yagut" panose="00000400000000000000" pitchFamily="2" charset="-78"/>
              </a:rPr>
              <a:t>        </a:t>
            </a:r>
            <a:endParaRPr lang="fa-IR" altLang="fa-IR" sz="2200" dirty="0">
              <a:solidFill>
                <a:prstClr val="black"/>
              </a:solidFill>
              <a:latin typeface="Arial" panose="020B0604020202020204" pitchFamily="34" charset="0"/>
              <a:ea typeface="Calibri" panose="020F0502020204030204" pitchFamily="34" charset="0"/>
              <a:cs typeface="B Yagut" panose="00000400000000000000" pitchFamily="2" charset="-78"/>
            </a:endParaRPr>
          </a:p>
          <a:p>
            <a:pPr marL="342900" indent="-342900" defTabSz="914400" eaLnBrk="0" fontAlgn="base" hangingPunct="0">
              <a:spcBef>
                <a:spcPct val="0"/>
              </a:spcBef>
              <a:spcAft>
                <a:spcPct val="0"/>
              </a:spcAft>
              <a:buFont typeface="Wingdings" panose="05000000000000000000" pitchFamily="2" charset="2"/>
              <a:buChar char="ü"/>
            </a:pPr>
            <a:r>
              <a:rPr lang="fa-IR" altLang="fa-IR" sz="2200" dirty="0" smtClean="0">
                <a:solidFill>
                  <a:prstClr val="black"/>
                </a:solidFill>
                <a:latin typeface="Arial" panose="020B0604020202020204" pitchFamily="34" charset="0"/>
                <a:ea typeface="Calibri" panose="020F0502020204030204" pitchFamily="34" charset="0"/>
                <a:cs typeface="B Yagut" panose="00000400000000000000" pitchFamily="2" charset="-78"/>
              </a:rPr>
              <a:t>تنباكوي </a:t>
            </a:r>
            <a:r>
              <a:rPr lang="fa-IR" altLang="fa-IR" sz="2200" dirty="0">
                <a:solidFill>
                  <a:prstClr val="black"/>
                </a:solidFill>
                <a:latin typeface="Arial" panose="020B0604020202020204" pitchFamily="34" charset="0"/>
                <a:ea typeface="Calibri" panose="020F0502020204030204" pitchFamily="34" charset="0"/>
                <a:cs typeface="B Yagut" panose="00000400000000000000" pitchFamily="2" charset="-78"/>
              </a:rPr>
              <a:t>مکیدنی</a:t>
            </a:r>
          </a:p>
        </p:txBody>
      </p:sp>
      <p:sp>
        <p:nvSpPr>
          <p:cNvPr id="2" name="Rectangle 1"/>
          <p:cNvSpPr/>
          <p:nvPr/>
        </p:nvSpPr>
        <p:spPr>
          <a:xfrm>
            <a:off x="190501" y="2642191"/>
            <a:ext cx="8762999" cy="600164"/>
          </a:xfrm>
          <a:prstGeom prst="rect">
            <a:avLst/>
          </a:prstGeom>
        </p:spPr>
        <p:txBody>
          <a:bodyPr wrap="square">
            <a:spAutoFit/>
          </a:bodyPr>
          <a:lstStyle/>
          <a:p>
            <a:pPr lvl="0" defTabSz="914400" eaLnBrk="0" fontAlgn="base" hangingPunct="0">
              <a:lnSpc>
                <a:spcPct val="150000"/>
              </a:lnSpc>
              <a:spcBef>
                <a:spcPct val="0"/>
              </a:spcBef>
              <a:spcAft>
                <a:spcPct val="0"/>
              </a:spcAft>
            </a:pPr>
            <a:r>
              <a:rPr lang="fa-IR" altLang="fa-IR" sz="2200" dirty="0">
                <a:solidFill>
                  <a:prstClr val="black"/>
                </a:solidFill>
                <a:latin typeface="Arial" panose="020B0604020202020204" pitchFamily="34" charset="0"/>
                <a:ea typeface="Calibri" panose="020F0502020204030204" pitchFamily="34" charset="0"/>
                <a:cs typeface="B Yagut" panose="00000400000000000000" pitchFamily="2" charset="-78"/>
              </a:rPr>
              <a:t>این مواد بر اساس نوع مصرف به دو گروه اصلی تدخینی و غیر تدخینی تقسیم می‌شوند: </a:t>
            </a:r>
            <a:endParaRPr lang="en-US" altLang="fa-IR" sz="2200" dirty="0">
              <a:solidFill>
                <a:prstClr val="black"/>
              </a:solidFill>
              <a:latin typeface="Arial" panose="020B0604020202020204" pitchFamily="34" charset="0"/>
              <a:cs typeface="B Yagut" panose="00000400000000000000" pitchFamily="2" charset="-78"/>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77897033"/>
      </p:ext>
    </p:extLst>
  </p:cSld>
  <p:clrMapOvr>
    <a:masterClrMapping/>
  </p:clrMapOvr>
  <mc:AlternateContent xmlns:mc="http://schemas.openxmlformats.org/markup-compatibility/2006" xmlns:p14="http://schemas.microsoft.com/office/powerpoint/2010/main">
    <mc:Choice Requires="p14">
      <p:transition spd="slow" p14:dur="2000" advTm="124814"/>
    </mc:Choice>
    <mc:Fallback xmlns="">
      <p:transition spd="slow" advTm="124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 y="3077528"/>
            <a:ext cx="8712021" cy="514930"/>
          </a:xfrm>
          <a:prstGeom prst="rect">
            <a:avLst/>
          </a:prstGeom>
        </p:spPr>
        <p:txBody>
          <a:bodyPr wrap="square">
            <a:spAutoFit/>
          </a:bodyPr>
          <a:lstStyle/>
          <a:p>
            <a:pPr marL="0" indent="0" algn="just">
              <a:lnSpc>
                <a:spcPct val="150000"/>
              </a:lnSpc>
              <a:buNone/>
            </a:pPr>
            <a:r>
              <a:rPr lang="fa-IR" sz="2000" dirty="0" smtClean="0">
                <a:latin typeface="Calibri" panose="020F0502020204030204" pitchFamily="34" charset="0"/>
                <a:ea typeface="Calibri" panose="020F0502020204030204" pitchFamily="34" charset="0"/>
                <a:cs typeface="B Yagut" panose="00000400000000000000" pitchFamily="2" charset="-78"/>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89079" y="533400"/>
            <a:ext cx="9067800" cy="461665"/>
          </a:xfrm>
          <a:prstGeom prst="rect">
            <a:avLst/>
          </a:prstGeom>
        </p:spPr>
        <p:txBody>
          <a:bodyPr wrap="square">
            <a:spAutoFit/>
          </a:bodyPr>
          <a:lstStyle/>
          <a:p>
            <a:pPr algn="ctr" defTabSz="914400" eaLnBrk="0" fontAlgn="base" hangingPunct="0">
              <a:spcBef>
                <a:spcPct val="0"/>
              </a:spcBef>
              <a:spcAft>
                <a:spcPct val="0"/>
              </a:spcAft>
              <a:tabLst>
                <a:tab pos="128588" algn="l"/>
                <a:tab pos="576263" algn="l"/>
                <a:tab pos="790575" algn="l"/>
                <a:tab pos="1762125" algn="l"/>
                <a:tab pos="1852613" algn="l"/>
                <a:tab pos="2122488" algn="l"/>
              </a:tabLst>
            </a:pPr>
            <a:r>
              <a:rPr lang="fa-IR" altLang="fa-IR" sz="2400" dirty="0">
                <a:solidFill>
                  <a:prstClr val="black"/>
                </a:solidFill>
                <a:ea typeface="Calibri" panose="020F0502020204030204" pitchFamily="34" charset="0"/>
                <a:cs typeface="B Yagut" panose="00000400000000000000" pitchFamily="2" charset="-78"/>
              </a:rPr>
              <a:t>عوارض ناشی از </a:t>
            </a:r>
            <a:r>
              <a:rPr lang="fa-IR" altLang="fa-IR" sz="2400" dirty="0" smtClean="0">
                <a:solidFill>
                  <a:prstClr val="black"/>
                </a:solidFill>
                <a:ea typeface="Calibri" panose="020F0502020204030204" pitchFamily="34" charset="0"/>
                <a:cs typeface="B Yagut" panose="00000400000000000000" pitchFamily="2" charset="-78"/>
              </a:rPr>
              <a:t>استعمال دخانیات</a:t>
            </a:r>
            <a:endParaRPr lang="en-US" altLang="fa-IR" sz="2400" dirty="0">
              <a:solidFill>
                <a:prstClr val="black"/>
              </a:solidFill>
              <a:ea typeface="Calibri" panose="020F0502020204030204" pitchFamily="34" charset="0"/>
              <a:cs typeface="B Yagut" panose="00000400000000000000" pitchFamily="2" charset="-78"/>
            </a:endParaRPr>
          </a:p>
        </p:txBody>
      </p:sp>
      <p:sp>
        <p:nvSpPr>
          <p:cNvPr id="2" name="Rectangle 1"/>
          <p:cNvSpPr/>
          <p:nvPr/>
        </p:nvSpPr>
        <p:spPr>
          <a:xfrm>
            <a:off x="228600" y="1442167"/>
            <a:ext cx="8712022" cy="3785652"/>
          </a:xfrm>
          <a:prstGeom prst="rect">
            <a:avLst/>
          </a:prstGeom>
        </p:spPr>
        <p:txBody>
          <a:bodyPr wrap="square">
            <a:spAutoFit/>
          </a:bodyPr>
          <a:lstStyle/>
          <a:p>
            <a:pPr algn="justLow">
              <a:lnSpc>
                <a:spcPct val="150000"/>
              </a:lnSpc>
            </a:pPr>
            <a:r>
              <a:rPr lang="fa-IR" sz="2000" dirty="0">
                <a:solidFill>
                  <a:prstClr val="black"/>
                </a:solidFill>
                <a:ea typeface="Calibri" panose="020F0502020204030204" pitchFamily="34" charset="0"/>
                <a:cs typeface="B Yagut" panose="00000400000000000000" pitchFamily="2" charset="-78"/>
              </a:rPr>
              <a:t>استعمال دخانیات عامل بروز يا تشدید بسیاری از بيماري هاي خطرناک از جمله سرطان </a:t>
            </a:r>
            <a:r>
              <a:rPr lang="fa-IR" sz="2000" dirty="0" smtClean="0">
                <a:solidFill>
                  <a:prstClr val="black"/>
                </a:solidFill>
                <a:ea typeface="Calibri" panose="020F0502020204030204" pitchFamily="34" charset="0"/>
                <a:cs typeface="B Yagut" panose="00000400000000000000" pitchFamily="2" charset="-78"/>
              </a:rPr>
              <a:t>ها، بيماري </a:t>
            </a:r>
            <a:r>
              <a:rPr lang="fa-IR" sz="2000" dirty="0">
                <a:solidFill>
                  <a:prstClr val="black"/>
                </a:solidFill>
                <a:ea typeface="Calibri" panose="020F0502020204030204" pitchFamily="34" charset="0"/>
                <a:cs typeface="B Yagut" panose="00000400000000000000" pitchFamily="2" charset="-78"/>
              </a:rPr>
              <a:t>هاي </a:t>
            </a:r>
            <a:r>
              <a:rPr lang="fa-IR" sz="2000" dirty="0" smtClean="0">
                <a:solidFill>
                  <a:prstClr val="black"/>
                </a:solidFill>
                <a:ea typeface="Calibri" panose="020F0502020204030204" pitchFamily="34" charset="0"/>
                <a:cs typeface="B Yagut" panose="00000400000000000000" pitchFamily="2" charset="-78"/>
              </a:rPr>
              <a:t>قلبي و </a:t>
            </a:r>
            <a:r>
              <a:rPr lang="fa-IR" sz="2000" dirty="0">
                <a:solidFill>
                  <a:prstClr val="black"/>
                </a:solidFill>
                <a:ea typeface="Calibri" panose="020F0502020204030204" pitchFamily="34" charset="0"/>
                <a:cs typeface="B Yagut" panose="00000400000000000000" pitchFamily="2" charset="-78"/>
              </a:rPr>
              <a:t>عروقي، سکته مغزی، دیابت، كاتاراكت، ضايعات شنوايي و پوسیدگی دندانها و… است. فاصله زماني نسبتاً طولاني(20 – 15 سال) بين شروع مصرف سيگار و ابتلا به بيماريهاي مذكور موجب كاهش حساسيت افراد نسبت به خطرات اين ماده مهلك شده </a:t>
            </a:r>
            <a:r>
              <a:rPr lang="fa-IR" sz="2000" dirty="0" smtClean="0">
                <a:solidFill>
                  <a:prstClr val="black"/>
                </a:solidFill>
                <a:ea typeface="Calibri" panose="020F0502020204030204" pitchFamily="34" charset="0"/>
                <a:cs typeface="B Yagut" panose="00000400000000000000" pitchFamily="2" charset="-78"/>
              </a:rPr>
              <a:t>است.</a:t>
            </a:r>
            <a:endParaRPr lang="fa-IR" sz="2000" dirty="0">
              <a:solidFill>
                <a:prstClr val="black"/>
              </a:solidFill>
              <a:ea typeface="Calibri" panose="020F0502020204030204" pitchFamily="34" charset="0"/>
              <a:cs typeface="B Yagut" panose="00000400000000000000" pitchFamily="2" charset="-78"/>
            </a:endParaRPr>
          </a:p>
          <a:p>
            <a:pPr algn="justLow">
              <a:lnSpc>
                <a:spcPct val="150000"/>
              </a:lnSpc>
            </a:pPr>
            <a:r>
              <a:rPr lang="fa-IR" sz="2000" dirty="0" smtClean="0">
                <a:solidFill>
                  <a:prstClr val="black"/>
                </a:solidFill>
                <a:ea typeface="Calibri" panose="020F0502020204030204" pitchFamily="34" charset="0"/>
                <a:cs typeface="B Yagut" panose="00000400000000000000" pitchFamily="2" charset="-78"/>
              </a:rPr>
              <a:t>دود </a:t>
            </a:r>
            <a:r>
              <a:rPr lang="fa-IR" sz="2000" dirty="0">
                <a:solidFill>
                  <a:prstClr val="black"/>
                </a:solidFill>
                <a:ea typeface="Calibri" panose="020F0502020204030204" pitchFamily="34" charset="0"/>
                <a:cs typeface="B Yagut" panose="00000400000000000000" pitchFamily="2" charset="-78"/>
              </a:rPr>
              <a:t>دستِ دوم: </a:t>
            </a:r>
          </a:p>
          <a:p>
            <a:pPr algn="justLow">
              <a:lnSpc>
                <a:spcPct val="150000"/>
              </a:lnSpc>
            </a:pPr>
            <a:r>
              <a:rPr lang="fa-IR" sz="2000" dirty="0">
                <a:solidFill>
                  <a:prstClr val="black"/>
                </a:solidFill>
                <a:ea typeface="Calibri" panose="020F0502020204030204" pitchFamily="34" charset="0"/>
                <a:cs typeface="B Yagut" panose="00000400000000000000" pitchFamily="2" charset="-78"/>
              </a:rPr>
              <a:t>دود حاصل از استعمال مواد دخانی توسط افراد مصرف کننده که توسط افراد غیرمصرف کننده استنشاق می </a:t>
            </a:r>
            <a:r>
              <a:rPr lang="fa-IR" sz="2000" dirty="0" smtClean="0">
                <a:solidFill>
                  <a:prstClr val="black"/>
                </a:solidFill>
                <a:ea typeface="Calibri" panose="020F0502020204030204" pitchFamily="34" charset="0"/>
                <a:cs typeface="B Yagut" panose="00000400000000000000" pitchFamily="2" charset="-78"/>
              </a:rPr>
              <a:t>شود</a:t>
            </a:r>
            <a:r>
              <a:rPr lang="fa-IR" sz="2000" dirty="0">
                <a:solidFill>
                  <a:prstClr val="black"/>
                </a:solidFill>
                <a:ea typeface="Calibri" panose="020F0502020204030204" pitchFamily="34" charset="0"/>
                <a:cs typeface="B Yagut" panose="00000400000000000000" pitchFamily="2" charset="-78"/>
              </a:rPr>
              <a:t> . </a:t>
            </a:r>
            <a:r>
              <a:rPr lang="fa-IR" sz="2000" dirty="0" smtClean="0">
                <a:solidFill>
                  <a:prstClr val="black"/>
                </a:solidFill>
                <a:ea typeface="Calibri" panose="020F0502020204030204" pitchFamily="34" charset="0"/>
                <a:cs typeface="B Yagut" panose="00000400000000000000" pitchFamily="2" charset="-78"/>
              </a:rPr>
              <a:t>اثرات </a:t>
            </a:r>
            <a:r>
              <a:rPr lang="fa-IR" sz="2000" dirty="0">
                <a:solidFill>
                  <a:prstClr val="black"/>
                </a:solidFill>
                <a:ea typeface="Calibri" panose="020F0502020204030204" pitchFamily="34" charset="0"/>
                <a:cs typeface="B Yagut" panose="00000400000000000000" pitchFamily="2" charset="-78"/>
              </a:rPr>
              <a:t>استنشاق تحميلي دود سيگار نيز كمتر از عوارض ناشي از استعمال دخانيات نمي </a:t>
            </a:r>
            <a:r>
              <a:rPr lang="fa-IR" sz="2000" dirty="0" smtClean="0">
                <a:solidFill>
                  <a:prstClr val="black"/>
                </a:solidFill>
                <a:ea typeface="Calibri" panose="020F0502020204030204" pitchFamily="34" charset="0"/>
                <a:cs typeface="B Yagut" panose="00000400000000000000" pitchFamily="2" charset="-78"/>
              </a:rPr>
              <a:t>باشد.</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66431008"/>
      </p:ext>
    </p:extLst>
  </p:cSld>
  <p:clrMapOvr>
    <a:masterClrMapping/>
  </p:clrMapOvr>
  <mc:AlternateContent xmlns:mc="http://schemas.openxmlformats.org/markup-compatibility/2006" xmlns:p14="http://schemas.microsoft.com/office/powerpoint/2010/main">
    <mc:Choice Requires="p14">
      <p:transition p14:dur="0" advTm="103355"/>
    </mc:Choice>
    <mc:Fallback xmlns="">
      <p:transition advTm="103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گیلان</_x062f__x0627__x0646__x0634__x06af__x0627__x0647_>
    <_x0646__x0648__x0639__x0020__x062d__x06cc__x0637__x0647_ xmlns="12fdc5dc-769e-4543-b10d-fbea3dac4417">مراقبت‌هاي ادغام يافته سلامت جوانان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5NN7CDR5NKU2-831-1140</_dlc_DocId>
    <_dlc_DocIdUrl xmlns="1047730d-92e1-4018-9084-d932fd3a7f58">
      <Url>http://www.health.gov.ir/hnd/_layouts/DocIdRedir.aspx?ID=5NN7CDR5NKU2-831-1140</Url>
      <Description>5NN7CDR5NKU2-831-1140</Description>
    </_dlc_DocIdUrl>
  </documentManagement>
</p:properties>
</file>

<file path=customXml/itemProps1.xml><?xml version="1.0" encoding="utf-8"?>
<ds:datastoreItem xmlns:ds="http://schemas.openxmlformats.org/officeDocument/2006/customXml" ds:itemID="{94DA1948-3A4A-4969-95FA-B06B28768CFA}"/>
</file>

<file path=customXml/itemProps2.xml><?xml version="1.0" encoding="utf-8"?>
<ds:datastoreItem xmlns:ds="http://schemas.openxmlformats.org/officeDocument/2006/customXml" ds:itemID="{07C5DAB9-032F-47CC-B58C-5FEE92C78B2F}"/>
</file>

<file path=customXml/itemProps3.xml><?xml version="1.0" encoding="utf-8"?>
<ds:datastoreItem xmlns:ds="http://schemas.openxmlformats.org/officeDocument/2006/customXml" ds:itemID="{0C42C7E0-F010-4779-804E-529C9D3298EC}"/>
</file>

<file path=customXml/itemProps4.xml><?xml version="1.0" encoding="utf-8"?>
<ds:datastoreItem xmlns:ds="http://schemas.openxmlformats.org/officeDocument/2006/customXml" ds:itemID="{BA0FC864-3C44-4143-9886-6C70ACE75409}"/>
</file>

<file path=docProps/app.xml><?xml version="1.0" encoding="utf-8"?>
<Properties xmlns="http://schemas.openxmlformats.org/officeDocument/2006/extended-properties" xmlns:vt="http://schemas.openxmlformats.org/officeDocument/2006/docPropsVTypes">
  <Template/>
  <TotalTime>13174</TotalTime>
  <Words>2636</Words>
  <Application>Microsoft Office PowerPoint</Application>
  <PresentationFormat>On-screen Show (4:3)</PresentationFormat>
  <Paragraphs>313</Paragraphs>
  <Slides>21</Slides>
  <Notes>0</Notes>
  <HiddenSlides>0</HiddenSlides>
  <MMClips>20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Arial</vt:lpstr>
      <vt:lpstr>B  Yagut</vt:lpstr>
      <vt:lpstr>B Lotus</vt:lpstr>
      <vt:lpstr>B Nazanin</vt:lpstr>
      <vt:lpstr>B Yagut</vt:lpstr>
      <vt:lpstr>BNazanin,Bold</vt:lpstr>
      <vt:lpstr>Calibri</vt:lpstr>
      <vt:lpstr>Cambria</vt:lpstr>
      <vt:lpstr>Symbol</vt:lpstr>
      <vt:lpstr>Times New Roman</vt:lpstr>
      <vt:lpstr>Wingdings</vt:lpstr>
      <vt:lpstr>Office Theme</vt:lpstr>
      <vt:lpstr>8_Office Theme</vt:lpstr>
      <vt:lpstr>3_Office Theme</vt:lpstr>
      <vt:lpstr>1_Office Theme</vt:lpstr>
      <vt:lpstr>PowerPoint Presentation</vt:lpstr>
      <vt:lpstr>PowerPoint Presentation</vt:lpstr>
      <vt:lpstr> فهرست عناوین مراقبتهای ادغام یافته رده سنی 18-29سال( ویژه غیر پزشک)                             </vt:lpstr>
      <vt:lpstr>فهرست عناوین ارزیابی مصرف دخانیات، الکل و مواد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توصیه هایی برای ترک دخانیات</vt:lpstr>
      <vt:lpstr>روش ترک دخانیات در جوانان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پایان بخش اول از جلسه ی 7</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Dear-User</dc:creator>
  <cp:lastModifiedBy>pars</cp:lastModifiedBy>
  <cp:revision>1130</cp:revision>
  <dcterms:created xsi:type="dcterms:W3CDTF">2015-03-26T12:47:21Z</dcterms:created>
  <dcterms:modified xsi:type="dcterms:W3CDTF">2020-07-21T15:08:45Z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6168df92-dc0d-452d-be6f-6eaa5ff4bbea</vt:lpwstr>
  </property>
</Properties>
</file>